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8" r:id="rId2"/>
    <p:sldId id="259" r:id="rId3"/>
    <p:sldId id="333" r:id="rId4"/>
    <p:sldId id="343" r:id="rId5"/>
    <p:sldId id="345" r:id="rId6"/>
    <p:sldId id="310" r:id="rId7"/>
    <p:sldId id="315" r:id="rId8"/>
    <p:sldId id="257" r:id="rId9"/>
    <p:sldId id="370" r:id="rId10"/>
    <p:sldId id="332" r:id="rId11"/>
    <p:sldId id="316" r:id="rId12"/>
    <p:sldId id="317" r:id="rId13"/>
    <p:sldId id="318" r:id="rId14"/>
    <p:sldId id="314" r:id="rId15"/>
    <p:sldId id="313" r:id="rId16"/>
    <p:sldId id="312" r:id="rId17"/>
    <p:sldId id="311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31" r:id="rId26"/>
    <p:sldId id="330" r:id="rId27"/>
    <p:sldId id="373" r:id="rId28"/>
    <p:sldId id="371" r:id="rId29"/>
    <p:sldId id="372" r:id="rId30"/>
    <p:sldId id="320" r:id="rId31"/>
    <p:sldId id="334" r:id="rId32"/>
    <p:sldId id="335" r:id="rId33"/>
    <p:sldId id="336" r:id="rId34"/>
    <p:sldId id="309" r:id="rId35"/>
    <p:sldId id="337" r:id="rId36"/>
    <p:sldId id="351" r:id="rId37"/>
    <p:sldId id="350" r:id="rId38"/>
    <p:sldId id="349" r:id="rId39"/>
    <p:sldId id="348" r:id="rId40"/>
    <p:sldId id="347" r:id="rId41"/>
    <p:sldId id="346" r:id="rId42"/>
    <p:sldId id="359" r:id="rId43"/>
    <p:sldId id="358" r:id="rId44"/>
    <p:sldId id="357" r:id="rId45"/>
    <p:sldId id="356" r:id="rId46"/>
    <p:sldId id="355" r:id="rId47"/>
    <p:sldId id="354" r:id="rId48"/>
    <p:sldId id="353" r:id="rId49"/>
    <p:sldId id="362" r:id="rId50"/>
    <p:sldId id="352" r:id="rId51"/>
    <p:sldId id="360" r:id="rId52"/>
    <p:sldId id="361" r:id="rId53"/>
    <p:sldId id="307" r:id="rId54"/>
    <p:sldId id="319" r:id="rId55"/>
    <p:sldId id="363" r:id="rId56"/>
    <p:sldId id="366" r:id="rId57"/>
    <p:sldId id="365" r:id="rId5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仲谷 昌也" initials="仲谷" lastIdx="9" clrIdx="0">
    <p:extLst>
      <p:ext uri="{19B8F6BF-5375-455C-9EA6-DF929625EA0E}">
        <p15:presenceInfo xmlns:p15="http://schemas.microsoft.com/office/powerpoint/2012/main" userId="S::Nakatani-M@mail.dnp.co.jp::2f47e99f-e878-4982-aa5e-69fe4096f7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55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B93F-BE29-4C6A-939A-0F53BD98C192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97C8-847E-4D25-98FA-6579ED679E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39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397C8-847E-4D25-98FA-6579ED679E6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05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173FF-BB95-460A-86AB-CFECBA45A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3CBF12-DB58-4666-98F9-DBA966C08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D43FBD-010A-4F4D-959A-46707BEE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B561-8969-4F6A-98C7-EA322F6A4008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4D0265-2989-4F68-913F-C8A924B7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485764-D311-4E74-AFE2-9E8E2151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39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8BEB72-C0E1-41F2-987E-0BC5E725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3B6FD8-9FFE-4DDE-9547-B8AC05F44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6E507F-ACC0-45E4-8655-FE644A2B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4C48-8D97-4695-88F2-FDEB9D2E9724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03B485-93CF-4448-82C4-32EF3581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B0351D-EDC0-4CCD-9347-D5CFAEA3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20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86DEA5-A06D-4D19-8517-79FAB373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A44761-4062-4558-8055-282063718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180CAF-D31A-4016-9DC8-443F7ADC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EDD-56BB-4046-B591-59D7AB750DB0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BBD18-5185-4A43-A83F-E08048C6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D1291B-17AF-4275-AA25-1AA9C81B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7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C1F342-F2B8-484A-A649-6E9AC7A4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716190-6688-4584-AB35-90797AE62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4D19F6-9C44-4E3B-8048-5B63DC39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A5BA-CC26-4072-8C7E-F562F698E6F1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232B0D-D11F-4AF5-932B-18C03116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EFEAF-C61D-4736-A9E0-718C9413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21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5564D9-7A2A-4343-ACBB-2FB90FA9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EFD231-E33A-4FD5-A6DF-B2F42CF51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83C729-EB97-48D4-8CEB-B4C4721A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9968-0AAE-477A-9399-DC0FB5F83C66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04290-EE7F-4DE2-8B8C-5FF346F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D038DE-A6F6-466A-8691-004BF5D1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19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4DE0D-856C-4163-A8BE-EDE0E197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9599D-6E96-42D1-A5DB-8F8D9BB18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72A7F8-ADB5-43BB-AA9A-91F15C977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E54903-210C-497D-8985-01FAF15B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6FFD-8609-49CC-8FC0-26261C163888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476FF8-0789-4DB0-8542-81483969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D83614-0157-42C3-A987-1A3AF7D5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1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C6141-B2BB-4E1F-A67D-E3EBB60A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DCE077-B437-4765-93E1-BB40FC17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DB9446-F0C9-4E1F-B0CF-441C6B3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36FEC78-FF77-4959-81C6-D3A963052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ADF168-29D7-467D-869F-FE5CDF9AE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07901A-2544-4A41-BBC5-E598E323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A7E4-129D-4C14-AE0B-29C3F75040A0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29797B4-4892-4D49-A618-EF86601C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FCB223-42E3-40AA-8CC6-7E4924E3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62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F9BE59-77FD-4835-A2CF-EDA2876A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D1D2BD-7A2B-4B37-BC01-9B211584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D981-150E-4435-AA57-6872988E6977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0B2065-C3B9-4104-B371-F03A806F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124BC6-CEA5-43F5-9AA5-C3976144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C8865F7-5F0A-4073-A3D7-AF51D82E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FD35-7EAD-4576-979B-08896187BA39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7E2E7C-3543-4E66-ABA7-07C85564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501249-51C9-4307-8DA4-63F40477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6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D8174-9CC3-44D9-967C-88B98948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3D8B9A-430D-4CF7-A86F-57D52389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5069D4-7934-4D83-AD8D-1498D49EB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C6E6F6-A51B-4732-B37B-7F836628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946A-9FD9-451F-B3C4-681ADBC64102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91B54F-0CDD-4AE1-A111-D72BCC24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D7BA05-70B5-4ECF-830E-C002CFF1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2A747-293D-4990-9883-ACF354A1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6EB146C-7974-494C-935F-80015C430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6FC546-8163-4674-9D3C-22ED09DCC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7A825E-0546-4B60-AF47-EA6EE683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FD9B-6769-4E0B-9C0A-F6F325EDCC2C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816BB8-97E1-4B0C-9080-62CCAB44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EB23D6-B40B-4D47-BBF9-2DF1F94F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60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C08C93-A89F-40C0-8EFD-5E406534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C88E81-EEAE-40EF-97D2-9018C6CED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5BAF1F-5E08-477E-94CF-CEDBE9947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4FD2-6B42-4170-8992-613253C43CF5}" type="datetime1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9730B1-8678-4F8E-9549-E3389DB94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D9B59E-513F-4FB3-B40A-40A671766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E07D-EB70-4A9A-8282-0922D6863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89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5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会員様向け</a:t>
            </a:r>
            <a:endParaRPr lang="en-US" altLang="ja-JP" sz="6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チーム管理・参加マニュアル</a:t>
            </a:r>
            <a:endParaRPr lang="en-US" altLang="ja-JP" sz="6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63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２．チーム情報確認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■チーム情報内容の確認が可能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A33E3B-4C34-41C0-98FD-3B7DD5AC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5" y="1730628"/>
            <a:ext cx="4492712" cy="4357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14615C-FABA-46C0-90E4-E7CCAA4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24FCF2A-B5E8-4505-82BE-8D5070ED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540" y="2412663"/>
            <a:ext cx="4274285" cy="4357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724C63-1EC7-42FF-8078-D7092C314276}"/>
              </a:ext>
            </a:extLst>
          </p:cNvPr>
          <p:cNvSpPr/>
          <p:nvPr/>
        </p:nvSpPr>
        <p:spPr>
          <a:xfrm>
            <a:off x="7576356" y="2212964"/>
            <a:ext cx="444307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チーム情報の修正が必要な場合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D802B5E3-AD7A-42BA-BB8A-AB4FE916B570}"/>
              </a:ext>
            </a:extLst>
          </p:cNvPr>
          <p:cNvSpPr/>
          <p:nvPr/>
        </p:nvSpPr>
        <p:spPr>
          <a:xfrm>
            <a:off x="7576356" y="2674629"/>
            <a:ext cx="4443073" cy="3095044"/>
          </a:xfrm>
          <a:prstGeom prst="wedgeRectCallout">
            <a:avLst>
              <a:gd name="adj1" fmla="val -58925"/>
              <a:gd name="adj2" fmla="val -9118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以下内容をご記載の上、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JHA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事務局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touroku@japan-hockey.org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まで、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ご連絡をお願いします。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①チーム名（正式名称）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②チーム名（フリガナ）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③チーム責任者氏名（フルネーム）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④メールアドレス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⑤電話番号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79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endParaRPr lang="en-US" altLang="ja-JP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①システム未登録のチームメンバー登録</a:t>
            </a:r>
            <a:endParaRPr lang="ja-JP" altLang="en-US" sz="4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2F01CB-3CA2-42A3-A56B-C8A4242A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E90C38F-D474-42E9-A7AF-7E05154AF5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３．チームメンバー登録</a:t>
            </a:r>
            <a:endParaRPr lang="ja-JP" altLang="ja-JP" sz="800" dirty="0">
              <a:effectLst/>
            </a:endParaRPr>
          </a:p>
          <a:p>
            <a:r>
              <a:rPr kumimoji="1" lang="ja-JP" altLang="ja-JP" sz="800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①システム未登録のチームメンバー登</a:t>
            </a:r>
            <a:r>
              <a:rPr kumimoji="1" lang="ja-JP" altLang="en-US" sz="800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録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93011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192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　　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①システム未登録のチームメンバー登録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3D8CB4-3EA6-48AE-8A98-6BAE04DFE360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■トップ画面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メニューより「所属チーム一覧」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D9C720-06E3-4B29-B686-5012C611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44" y="1641751"/>
            <a:ext cx="5471111" cy="5128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39CE8A-D9E4-479B-A8D2-8E624D2306E9}"/>
              </a:ext>
            </a:extLst>
          </p:cNvPr>
          <p:cNvSpPr/>
          <p:nvPr/>
        </p:nvSpPr>
        <p:spPr>
          <a:xfrm>
            <a:off x="6680006" y="5334664"/>
            <a:ext cx="2151549" cy="27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BB6959-4198-4B9A-9B60-96A8C0D7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BB7931-7164-4E0D-A983-A2A70C0624C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■チームメンバーを追加するチームのチーム名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を選択（ワンタイムパスワード有）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8BB4D2-6F1C-423F-9D66-3E3A8F47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10" y="1771224"/>
            <a:ext cx="6377379" cy="4791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DCAB47-7794-4D82-AC2F-F8704DBD0A39}"/>
              </a:ext>
            </a:extLst>
          </p:cNvPr>
          <p:cNvSpPr txBox="1"/>
          <p:nvPr/>
        </p:nvSpPr>
        <p:spPr>
          <a:xfrm>
            <a:off x="262218" y="87406"/>
            <a:ext cx="1192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　　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①システム未登録のチームメンバー登録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427C665-5735-4D34-B320-5A20560D936A}"/>
              </a:ext>
            </a:extLst>
          </p:cNvPr>
          <p:cNvSpPr/>
          <p:nvPr/>
        </p:nvSpPr>
        <p:spPr>
          <a:xfrm>
            <a:off x="3483096" y="5920997"/>
            <a:ext cx="781777" cy="256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0A82BB7-1BCC-4EB6-9F55-45527C02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25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■「参加者管理」を選択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66811C-CAA3-4928-B383-9EDBBB2B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14" y="1712111"/>
            <a:ext cx="5475971" cy="4971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06C647-4278-4AEA-8914-A4B5FA1F06A1}"/>
              </a:ext>
            </a:extLst>
          </p:cNvPr>
          <p:cNvSpPr txBox="1"/>
          <p:nvPr/>
        </p:nvSpPr>
        <p:spPr>
          <a:xfrm>
            <a:off x="262218" y="87406"/>
            <a:ext cx="1192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　　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①システム未登録のチームメンバー登録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73D416-35C8-4F00-B429-233863F6A4EB}"/>
              </a:ext>
            </a:extLst>
          </p:cNvPr>
          <p:cNvSpPr/>
          <p:nvPr/>
        </p:nvSpPr>
        <p:spPr>
          <a:xfrm>
            <a:off x="4941949" y="3684934"/>
            <a:ext cx="1102864" cy="279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DD377D-B865-4048-B54D-5554CC14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5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■「新規個別登録」を選択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014BEF-6FAF-4A67-8B3C-1F22C22E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21" y="1794681"/>
            <a:ext cx="5869957" cy="4862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AB30B2-5EA5-432E-ABD1-F436860AAE88}"/>
              </a:ext>
            </a:extLst>
          </p:cNvPr>
          <p:cNvSpPr txBox="1"/>
          <p:nvPr/>
        </p:nvSpPr>
        <p:spPr>
          <a:xfrm>
            <a:off x="262218" y="87406"/>
            <a:ext cx="1192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　　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①システム未登録のチームメンバー登録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6FDC503-BD87-412F-A275-4D963204EBE1}"/>
              </a:ext>
            </a:extLst>
          </p:cNvPr>
          <p:cNvSpPr/>
          <p:nvPr/>
        </p:nvSpPr>
        <p:spPr>
          <a:xfrm>
            <a:off x="4020569" y="4936795"/>
            <a:ext cx="2010284" cy="472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95037-CB2A-4A3D-B77A-784EBEC1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95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■チームメンバーの基本情報を入力の上「確認」を選択後、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確認画面で内容を確認の上「確定」を選択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622279-C419-4162-A99C-952DB9DB3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08"/>
          <a:stretch/>
        </p:blipFill>
        <p:spPr>
          <a:xfrm>
            <a:off x="1807860" y="2167039"/>
            <a:ext cx="4058238" cy="4608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690A26-930C-40C5-BDB9-E1E3CF3CB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05"/>
          <a:stretch/>
        </p:blipFill>
        <p:spPr>
          <a:xfrm>
            <a:off x="6199539" y="2167039"/>
            <a:ext cx="4219645" cy="4603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A40031-F6F3-4002-AD9F-E5F207BC580E}"/>
              </a:ext>
            </a:extLst>
          </p:cNvPr>
          <p:cNvSpPr txBox="1"/>
          <p:nvPr/>
        </p:nvSpPr>
        <p:spPr>
          <a:xfrm>
            <a:off x="262218" y="87406"/>
            <a:ext cx="1192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　　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①システム未登録のチームメンバー登録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083CEDF-5D4F-45F6-8C91-CA95C5B94980}"/>
              </a:ext>
            </a:extLst>
          </p:cNvPr>
          <p:cNvSpPr/>
          <p:nvPr/>
        </p:nvSpPr>
        <p:spPr>
          <a:xfrm>
            <a:off x="8124899" y="6137382"/>
            <a:ext cx="460690" cy="193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8044D4C-439B-4A40-9600-26F79E0A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21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■システム未登録のチームメンバー登録完了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78A62D-B9BC-4462-93C7-4F89F6A9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34" y="1737971"/>
            <a:ext cx="6337332" cy="4955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A356C3-AD46-488E-9552-14DF33E61BEE}"/>
              </a:ext>
            </a:extLst>
          </p:cNvPr>
          <p:cNvSpPr txBox="1"/>
          <p:nvPr/>
        </p:nvSpPr>
        <p:spPr>
          <a:xfrm>
            <a:off x="262218" y="87406"/>
            <a:ext cx="1192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　　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①システム未登録のチームメンバー登録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2AACE4-48B4-4C2E-8B0D-AAD7D71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0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endParaRPr lang="en-US" altLang="ja-JP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63961-76A5-4B9C-AC26-8BF10AEC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13D7C0D-F94D-4942-A471-93B8F95693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076" y="462050"/>
            <a:ext cx="10515600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３．チームメンバー登録</a:t>
            </a:r>
            <a:endParaRPr lang="ja-JP" altLang="ja-JP" sz="800" dirty="0">
              <a:effectLst/>
            </a:endParaRPr>
          </a:p>
          <a:p>
            <a:pPr rtl="0" eaLnBrk="1" latinLnBrk="0" hangingPunct="1"/>
            <a:r>
              <a:rPr kumimoji="1" lang="ja-JP" altLang="ja-JP" sz="800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②システム登録済みのチームメンバー登録</a:t>
            </a:r>
            <a:endParaRPr lang="ja-JP" altLang="ja-JP" sz="800" dirty="0">
              <a:effectLst/>
            </a:endParaRPr>
          </a:p>
          <a:p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8019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7" y="87406"/>
            <a:ext cx="1211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　 </a:t>
            </a:r>
            <a:r>
              <a:rPr lang="ja-JP" altLang="en-US" sz="28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3D8CB4-3EA6-48AE-8A98-6BAE04DFE360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■トップ画面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メニューより「所属チーム一覧」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D9C720-06E3-4B29-B686-5012C611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97" y="1634725"/>
            <a:ext cx="5478606" cy="5135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62A87A-753B-4699-844C-990E119C8544}"/>
              </a:ext>
            </a:extLst>
          </p:cNvPr>
          <p:cNvSpPr/>
          <p:nvPr/>
        </p:nvSpPr>
        <p:spPr>
          <a:xfrm>
            <a:off x="6680006" y="5320704"/>
            <a:ext cx="2155297" cy="305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4B9507-AC84-459A-9003-3F2DBB0D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4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DAB7079-D6A0-4319-85D2-462564FC09B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3C743C-E9B9-4CAE-84F3-1C3BFE7F84EA}"/>
              </a:ext>
            </a:extLst>
          </p:cNvPr>
          <p:cNvSpPr txBox="1"/>
          <p:nvPr/>
        </p:nvSpPr>
        <p:spPr>
          <a:xfrm>
            <a:off x="390601" y="968272"/>
            <a:ext cx="11424171" cy="537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チーム管理者様向け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2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583863" indent="-10583863">
              <a:lnSpc>
                <a:spcPct val="150000"/>
              </a:lnSpc>
              <a:tabLst>
                <a:tab pos="10583863" algn="l"/>
              </a:tabLst>
            </a:pP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１．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チーム管理者とは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u="dotted" baseline="400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sldjump"/>
              </a:rPr>
              <a:t>3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583863" indent="-10583863">
              <a:lnSpc>
                <a:spcPct val="150000"/>
              </a:lnSpc>
              <a:tabLst>
                <a:tab pos="10583863" algn="l"/>
              </a:tabLs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チーム情報確認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u="dotted" baseline="400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3" action="ppaction://hlinksldjump"/>
              </a:rPr>
              <a:t>5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３．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チームメンバー登録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583863" indent="-10583863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①システム未登録のチームメンバー登録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u="dotted" baseline="400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4" action="ppaction://hlinksldjump"/>
              </a:rPr>
              <a:t>11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583863" indent="-10583863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②システム登録済みのチームメンバー登録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u="dotted" baseline="400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5" action="ppaction://hlinksldjump"/>
              </a:rPr>
              <a:t>18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583863" indent="-10583863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③システム登録済みの会員からの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583863" indent="-10583863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チーム参加リクエストによるチームメンバー登録 </a:t>
            </a:r>
            <a:r>
              <a:rPr lang="en-US" altLang="ja-JP" sz="2400" u="dotted" baseline="400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6" action="ppaction://hlinksldjump"/>
              </a:rPr>
              <a:t>27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583863" indent="-10583863"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４．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u="dotted" baseline="400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7" action="ppaction://hlinksldjump"/>
              </a:rPr>
              <a:t>30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一般会員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システム登録済み会員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様向け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0583863" indent="-10583863">
              <a:lnSpc>
                <a:spcPct val="150000"/>
              </a:lnSpc>
            </a:pP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５．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チーム参加リクエストによるチーム所属方法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u="dotted" baseline="400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8" action="ppaction://hlinksldjump"/>
              </a:rPr>
              <a:t>53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0C2D07-B675-494F-9533-8483CBB8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9878CF8-A1FD-4C31-B92C-1932142B7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332" y="-152398"/>
            <a:ext cx="2619606" cy="133472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42594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BB7931-7164-4E0D-A983-A2A70C0624C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■チームメンバーを追加するチームのチーム名を選択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（ワンタイムパスワード有）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8BB4D2-6F1C-423F-9D66-3E3A8F47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10" y="1771224"/>
            <a:ext cx="6377379" cy="4791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E65A42-218E-4E60-BA22-BD4D9CBF82F3}"/>
              </a:ext>
            </a:extLst>
          </p:cNvPr>
          <p:cNvSpPr/>
          <p:nvPr/>
        </p:nvSpPr>
        <p:spPr>
          <a:xfrm>
            <a:off x="3469136" y="5933130"/>
            <a:ext cx="781777" cy="230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036D8A-65BC-49E3-ABE3-B104F267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49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■「参加者管理」を選択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66811C-CAA3-4928-B383-9EDBBB2B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14" y="1712111"/>
            <a:ext cx="5475971" cy="4971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3BF0D3-DBE0-455E-885A-31A9329BFB89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012F6B-762D-4E69-A5CD-D2BB7AB5FF7D}"/>
              </a:ext>
            </a:extLst>
          </p:cNvPr>
          <p:cNvSpPr/>
          <p:nvPr/>
        </p:nvSpPr>
        <p:spPr>
          <a:xfrm>
            <a:off x="4969869" y="3704096"/>
            <a:ext cx="1067963" cy="267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912579A-C2A3-49AA-ABFC-6FD9B728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76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■「既存会員登録」を選択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014BEF-6FAF-4A67-8B3C-1F22C22E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21" y="1794681"/>
            <a:ext cx="5869957" cy="4862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F4FE9A-F6A4-41C7-A9BE-049072711EEF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6B11190-AD65-478F-887C-407DAF5099AB}"/>
              </a:ext>
            </a:extLst>
          </p:cNvPr>
          <p:cNvSpPr/>
          <p:nvPr/>
        </p:nvSpPr>
        <p:spPr>
          <a:xfrm>
            <a:off x="6096000" y="4978676"/>
            <a:ext cx="2014938" cy="375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43DA5B9-DD18-4D88-9CA4-6D6C4940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10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■登録対象のチームメンバーを入力し検索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09461E-BEDB-4EF2-A23E-85367B571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30"/>
          <a:stretch/>
        </p:blipFill>
        <p:spPr>
          <a:xfrm>
            <a:off x="315891" y="2015838"/>
            <a:ext cx="5627711" cy="3985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B73BDFE-1AF8-4DC6-B48F-102DFAF62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84"/>
          <a:stretch/>
        </p:blipFill>
        <p:spPr>
          <a:xfrm>
            <a:off x="6248399" y="2015839"/>
            <a:ext cx="5490019" cy="3985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FE58CC-F59D-4B9C-A6D3-4D714E697A94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EC7242E-80F7-4C1D-9436-7FDD26473822}"/>
              </a:ext>
            </a:extLst>
          </p:cNvPr>
          <p:cNvSpPr/>
          <p:nvPr/>
        </p:nvSpPr>
        <p:spPr>
          <a:xfrm>
            <a:off x="8180738" y="4880954"/>
            <a:ext cx="1465833" cy="368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5CB43D0-0C8F-4C4B-9EB3-0B536956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369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検索結果より登録対象のチームメンバー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691AF3-7E66-4250-8C86-A8FDE4041E44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97B0DB-8E93-4A96-B0C6-BCADA098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80" y="1626288"/>
            <a:ext cx="6089040" cy="5097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7B581D-9F0E-43CA-ADB7-05BF918D4730}"/>
              </a:ext>
            </a:extLst>
          </p:cNvPr>
          <p:cNvSpPr/>
          <p:nvPr/>
        </p:nvSpPr>
        <p:spPr>
          <a:xfrm>
            <a:off x="3685520" y="5472488"/>
            <a:ext cx="663115" cy="282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E859256-5A9A-49B9-95B8-A37B63D7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97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■内容を確認の上「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E2E110-0B89-4F29-BBC9-ED61154FED46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F28668-6FA6-4F6D-AE6F-458FB9E8C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8" r="1032"/>
          <a:stretch/>
        </p:blipFill>
        <p:spPr>
          <a:xfrm>
            <a:off x="1947943" y="2375941"/>
            <a:ext cx="8296113" cy="2893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DA0F13-0485-404D-B004-C893D7A1F538}"/>
              </a:ext>
            </a:extLst>
          </p:cNvPr>
          <p:cNvSpPr/>
          <p:nvPr/>
        </p:nvSpPr>
        <p:spPr>
          <a:xfrm>
            <a:off x="6096000" y="4008435"/>
            <a:ext cx="1554248" cy="375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D05739-72CA-446B-AA3B-6589A862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18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■システム登録済みのチームメンバー登録完了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E1CF73-BE67-4E46-8DA2-F20687E0B54E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②システム登録済みのチームメンバー登録</a:t>
            </a:r>
            <a:endParaRPr lang="ja-JP" altLang="en-US" sz="44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C71C5A-D240-4DF3-ACF9-7224A226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97" y="1768951"/>
            <a:ext cx="7791005" cy="4922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A8BD764-B574-4BEC-A89A-DC001B56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734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  <a:endParaRPr lang="en-US" altLang="ja-JP" sz="4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③システム登録済みの会員からの</a:t>
            </a:r>
            <a:endParaRPr lang="en-US" altLang="ja-JP" sz="4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チーム参加リクエストによるチームメンバー登録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63961-76A5-4B9C-AC26-8BF10AEC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BD71761C-0059-4A60-8555-73A0EFD3C0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0292" y="165536"/>
            <a:ext cx="3968262" cy="593027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３．チームメンバー登録</a:t>
            </a:r>
            <a:endParaRPr lang="ja-JP" altLang="ja-JP" sz="800" dirty="0">
              <a:effectLst/>
            </a:endParaRPr>
          </a:p>
          <a:p>
            <a:pPr rtl="0" eaLnBrk="1" latinLnBrk="0" hangingPunct="1"/>
            <a:r>
              <a:rPr kumimoji="1" lang="ja-JP" altLang="ja-JP" sz="800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③システム登録済みの会員から</a:t>
            </a:r>
            <a:r>
              <a:rPr kumimoji="1" lang="ja-JP" altLang="en-US" sz="800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endParaRPr lang="ja-JP" altLang="ja-JP" sz="800" dirty="0">
              <a:effectLst/>
            </a:endParaRPr>
          </a:p>
          <a:p>
            <a:r>
              <a:rPr kumimoji="1" lang="ja-JP" altLang="ja-JP" sz="800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チーム参加リクエストによるチームメンバー登録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3625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381465" y="1122545"/>
            <a:ext cx="11637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システム登録済みの会員様（チーム未加入者）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チーム参加リクエスト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がある場合は、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 チーム管理者様へ通知が届きますので、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以下手順でご確認の上、「承認」または「却下」をご選択ください。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A356C3-AD46-488E-9552-14DF33E61BEE}"/>
              </a:ext>
            </a:extLst>
          </p:cNvPr>
          <p:cNvSpPr txBox="1"/>
          <p:nvPr/>
        </p:nvSpPr>
        <p:spPr>
          <a:xfrm>
            <a:off x="262218" y="87406"/>
            <a:ext cx="556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2AACE4-48B4-4C2E-8B0D-AAD7D71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20258D-FC9B-4289-95E1-5901205F2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7" r="1" b="9394"/>
          <a:stretch/>
        </p:blipFill>
        <p:spPr>
          <a:xfrm>
            <a:off x="615683" y="2310298"/>
            <a:ext cx="5147740" cy="4313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D564260-AB9B-4D35-A572-30CD8D763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18" y="2310297"/>
            <a:ext cx="5330788" cy="3591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8D5E80-70AA-47DF-AB86-FCC4EEF3A107}"/>
              </a:ext>
            </a:extLst>
          </p:cNvPr>
          <p:cNvSpPr txBox="1"/>
          <p:nvPr/>
        </p:nvSpPr>
        <p:spPr>
          <a:xfrm>
            <a:off x="505691" y="1910187"/>
            <a:ext cx="525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①トップ画面右上の通知マークを選択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6ED9B3-B915-45FA-8C0B-AD0DE9CE1E7D}"/>
              </a:ext>
            </a:extLst>
          </p:cNvPr>
          <p:cNvSpPr txBox="1"/>
          <p:nvPr/>
        </p:nvSpPr>
        <p:spPr>
          <a:xfrm>
            <a:off x="6151214" y="1910187"/>
            <a:ext cx="525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②参加リクエスト依頼の件数を選択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A92DC1-40AB-4845-98A3-BC3B780C0EBB}"/>
              </a:ext>
            </a:extLst>
          </p:cNvPr>
          <p:cNvSpPr/>
          <p:nvPr/>
        </p:nvSpPr>
        <p:spPr>
          <a:xfrm>
            <a:off x="3438599" y="2441920"/>
            <a:ext cx="460690" cy="381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62B2F62-A704-4CE0-9C41-FB53C6011EEC}"/>
              </a:ext>
            </a:extLst>
          </p:cNvPr>
          <p:cNvSpPr/>
          <p:nvPr/>
        </p:nvSpPr>
        <p:spPr>
          <a:xfrm>
            <a:off x="10525199" y="5276769"/>
            <a:ext cx="608966" cy="5012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1518DC-3FB5-4F71-BDCC-2713F7297E2F}"/>
              </a:ext>
            </a:extLst>
          </p:cNvPr>
          <p:cNvSpPr txBox="1"/>
          <p:nvPr/>
        </p:nvSpPr>
        <p:spPr>
          <a:xfrm>
            <a:off x="6096000" y="0"/>
            <a:ext cx="6255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③システム登録済みの会員からの</a:t>
            </a:r>
            <a:endParaRPr lang="en-US" altLang="ja-JP" sz="25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チーム参加リクエストによるチームメンバー登録</a:t>
            </a:r>
          </a:p>
        </p:txBody>
      </p:sp>
    </p:spTree>
    <p:extLst>
      <p:ext uri="{BB962C8B-B14F-4D97-AF65-F5344CB8AC3E}">
        <p14:creationId xmlns:p14="http://schemas.microsoft.com/office/powerpoint/2010/main" val="265346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A356C3-AD46-488E-9552-14DF33E61BEE}"/>
              </a:ext>
            </a:extLst>
          </p:cNvPr>
          <p:cNvSpPr txBox="1"/>
          <p:nvPr/>
        </p:nvSpPr>
        <p:spPr>
          <a:xfrm>
            <a:off x="262218" y="87406"/>
            <a:ext cx="557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３．チームメンバー登録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2AACE4-48B4-4C2E-8B0D-AAD7D71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C9E349F-0AE4-44D3-B8A3-84055F99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90" y="2093103"/>
            <a:ext cx="5560223" cy="1843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4865AE8-F9C9-4EE1-B80D-30BADD708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28" y="3974682"/>
            <a:ext cx="3882837" cy="14650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D65ADF8-EAE5-4EDC-8F11-EB378188C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17" b="8068"/>
          <a:stretch/>
        </p:blipFill>
        <p:spPr>
          <a:xfrm>
            <a:off x="6869562" y="1871524"/>
            <a:ext cx="4675269" cy="3471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00D4C56-ACAC-4D10-98E6-14B31B96408A}"/>
              </a:ext>
            </a:extLst>
          </p:cNvPr>
          <p:cNvSpPr txBox="1"/>
          <p:nvPr/>
        </p:nvSpPr>
        <p:spPr>
          <a:xfrm>
            <a:off x="6761697" y="1418267"/>
            <a:ext cx="525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④チーム参加リクエスト承認の完了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D38F54-366F-4CDE-AF28-8495181AF982}"/>
              </a:ext>
            </a:extLst>
          </p:cNvPr>
          <p:cNvSpPr txBox="1"/>
          <p:nvPr/>
        </p:nvSpPr>
        <p:spPr>
          <a:xfrm>
            <a:off x="426707" y="1418267"/>
            <a:ext cx="575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③参加リクエストの「承認」または「却下」を選択した後、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 内容を再度確認の上「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9B885E-C794-4AE2-9504-55166FC65D48}"/>
              </a:ext>
            </a:extLst>
          </p:cNvPr>
          <p:cNvSpPr/>
          <p:nvPr/>
        </p:nvSpPr>
        <p:spPr>
          <a:xfrm>
            <a:off x="706123" y="5634230"/>
            <a:ext cx="10779754" cy="6522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チーム管理者様が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承認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をすることで、一般会員様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システム登録済み会員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のチーム参加が完了となります。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DF1F87-E90B-4EC9-99E9-982D977E9CE1}"/>
              </a:ext>
            </a:extLst>
          </p:cNvPr>
          <p:cNvSpPr/>
          <p:nvPr/>
        </p:nvSpPr>
        <p:spPr>
          <a:xfrm>
            <a:off x="3438990" y="4870713"/>
            <a:ext cx="716945" cy="193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2007644-B5B2-4DC6-A8E8-E341FE8B9F85}"/>
              </a:ext>
            </a:extLst>
          </p:cNvPr>
          <p:cNvSpPr/>
          <p:nvPr/>
        </p:nvSpPr>
        <p:spPr>
          <a:xfrm>
            <a:off x="4818744" y="3290596"/>
            <a:ext cx="775476" cy="259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DD0296-2D8E-45B4-B680-63B26C256071}"/>
              </a:ext>
            </a:extLst>
          </p:cNvPr>
          <p:cNvSpPr txBox="1"/>
          <p:nvPr/>
        </p:nvSpPr>
        <p:spPr>
          <a:xfrm>
            <a:off x="6096000" y="0"/>
            <a:ext cx="6255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③システム登録済みの会員からの</a:t>
            </a:r>
            <a:endParaRPr lang="en-US" altLang="ja-JP" sz="25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チーム参加リクエストによるチームメンバー登録</a:t>
            </a:r>
          </a:p>
        </p:txBody>
      </p:sp>
    </p:spTree>
    <p:extLst>
      <p:ext uri="{BB962C8B-B14F-4D97-AF65-F5344CB8AC3E}">
        <p14:creationId xmlns:p14="http://schemas.microsoft.com/office/powerpoint/2010/main" val="20862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１．チーム管理者とは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003AEF-8CF6-46A4-AA2F-8D9B4EAA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D962C42-C183-48DB-BABF-2E37ED7B534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kumimoji="1" lang="ja-JP" altLang="ja-JP" sz="4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１．チーム管理者とは</a:t>
            </a:r>
            <a:endParaRPr lang="ja-JP" altLang="ja-JP" dirty="0">
              <a:effectLst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979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４．チーム会費のお支払い</a:t>
            </a:r>
            <a:r>
              <a:rPr lang="en-US" altLang="ja-JP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</a:p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0548CF8-F8A6-46AE-88F3-0ADC1C68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125AA8BB-E241-4F1D-98B1-7B0C66EF2E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246" y="781294"/>
            <a:ext cx="3440723" cy="325525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４．チーム会費のお支払い</a:t>
            </a:r>
            <a:r>
              <a:rPr kumimoji="1" lang="en-US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/</a:t>
            </a:r>
            <a:endParaRPr lang="ja-JP" altLang="ja-JP" sz="800" dirty="0">
              <a:effectLst/>
            </a:endParaRPr>
          </a:p>
          <a:p>
            <a:pPr rtl="0" eaLnBrk="1" latinLnBrk="0" hangingPunct="1"/>
            <a:r>
              <a:rPr kumimoji="1" lang="ja-JP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チームメンバー会費の代行お支払い</a:t>
            </a:r>
            <a:endParaRPr lang="ja-JP" altLang="ja-JP" sz="800" dirty="0">
              <a:effectLst/>
            </a:endParaRPr>
          </a:p>
          <a:p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838398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7" y="87406"/>
            <a:ext cx="1211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3D8CB4-3EA6-48AE-8A98-6BAE04DFE360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■トップ画面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メニューより「所属チーム一覧」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D9C720-06E3-4B29-B686-5012C611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97" y="1634725"/>
            <a:ext cx="5478606" cy="5135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402A48E-CBE9-4152-AF9F-797DF8446CFB}"/>
              </a:ext>
            </a:extLst>
          </p:cNvPr>
          <p:cNvSpPr/>
          <p:nvPr/>
        </p:nvSpPr>
        <p:spPr>
          <a:xfrm>
            <a:off x="6680006" y="5320703"/>
            <a:ext cx="2155297" cy="319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62F5B7-0DBD-4F12-9669-3C94649A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0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BB7931-7164-4E0D-A983-A2A70C0624C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■お支払いを行うチームのチーム名を選択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（ワンタイムパスワード有）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8BB4D2-6F1C-423F-9D66-3E3A8F47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10" y="1771224"/>
            <a:ext cx="6377379" cy="4791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82E8BE-25A1-4AF4-A77F-57CFB180F190}"/>
              </a:ext>
            </a:extLst>
          </p:cNvPr>
          <p:cNvSpPr/>
          <p:nvPr/>
        </p:nvSpPr>
        <p:spPr>
          <a:xfrm>
            <a:off x="3531958" y="5948917"/>
            <a:ext cx="698016" cy="214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3FFF3A-4615-4AD2-9DBC-C940B261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124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■「支払い管理」を選択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66811C-CAA3-4928-B383-9EDBBB2B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14" y="1712111"/>
            <a:ext cx="5475971" cy="4971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3BF0D3-DBE0-455E-885A-31A9329BFB89}"/>
              </a:ext>
            </a:extLst>
          </p:cNvPr>
          <p:cNvSpPr txBox="1"/>
          <p:nvPr/>
        </p:nvSpPr>
        <p:spPr>
          <a:xfrm>
            <a:off x="262218" y="87406"/>
            <a:ext cx="12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36A968-3231-4609-A682-1F3609FFCE4D}"/>
              </a:ext>
            </a:extLst>
          </p:cNvPr>
          <p:cNvSpPr/>
          <p:nvPr/>
        </p:nvSpPr>
        <p:spPr>
          <a:xfrm>
            <a:off x="6044812" y="3684934"/>
            <a:ext cx="1123805" cy="286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FA9437-2734-4785-867C-1225D005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71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■「会費支払いはこちら」を選択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4CD7FB-7ECD-4F0C-A16D-A72F5699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19" y="1733298"/>
            <a:ext cx="5834161" cy="4969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73CB3-B071-47C8-BC63-18AF521B61BB}"/>
              </a:ext>
            </a:extLst>
          </p:cNvPr>
          <p:cNvSpPr/>
          <p:nvPr/>
        </p:nvSpPr>
        <p:spPr>
          <a:xfrm>
            <a:off x="5053631" y="5027537"/>
            <a:ext cx="2059146" cy="416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629B3A-769A-4C34-B5FF-4DE81937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985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■検索条件を入力し会費を検索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ACE05-3536-405A-A646-31C0EF11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0EBA7E2-7DAE-445A-B5D7-492E6843B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21" y="1710581"/>
            <a:ext cx="4693749" cy="5010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スライド番号プレースホルダー 4">
            <a:extLst>
              <a:ext uri="{FF2B5EF4-FFF2-40B4-BE49-F238E27FC236}">
                <a16:creationId xmlns:a16="http://schemas.microsoft.com/office/drawing/2014/main" id="{F326A191-270D-42C8-B05E-799D71105F1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42E07D-EB70-4A9A-8282-0922D6863DE1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B9E253A-CC35-4B58-A626-61B85604AF1B}"/>
              </a:ext>
            </a:extLst>
          </p:cNvPr>
          <p:cNvSpPr/>
          <p:nvPr/>
        </p:nvSpPr>
        <p:spPr>
          <a:xfrm>
            <a:off x="3364792" y="6208882"/>
            <a:ext cx="1263408" cy="296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E39FF3-3AF5-4342-917F-A3CBC916CDD0}"/>
              </a:ext>
            </a:extLst>
          </p:cNvPr>
          <p:cNvSpPr/>
          <p:nvPr/>
        </p:nvSpPr>
        <p:spPr>
          <a:xfrm>
            <a:off x="3348275" y="6208882"/>
            <a:ext cx="1263408" cy="296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B2694E9A-8F83-4A4E-BE72-2F0183440294}"/>
              </a:ext>
            </a:extLst>
          </p:cNvPr>
          <p:cNvSpPr/>
          <p:nvPr/>
        </p:nvSpPr>
        <p:spPr>
          <a:xfrm>
            <a:off x="6503132" y="3348885"/>
            <a:ext cx="5141791" cy="2406047"/>
          </a:xfrm>
          <a:prstGeom prst="wedgeRectCallout">
            <a:avLst>
              <a:gd name="adj1" fmla="val -59938"/>
              <a:gd name="adj2" fmla="val 3248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検索例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北海道ホッケー協会 一般男子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の年会費をお支払いの場合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⇒ 団体所属区分：</a:t>
            </a: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一般男子（チーム）</a:t>
            </a:r>
            <a:endParaRPr kumimoji="1"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都道府県：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北海道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東京都ホッケー協会 競技役員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の年会費をお支払いの場合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⇒ 団体所属区分：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競技役員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都道府県：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東京都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E62D70-EA2A-422C-AFC9-4F25F3BA0ACC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072391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3ACDFA8-46D1-49AC-B92F-4E0DD28F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03" y="1808094"/>
            <a:ext cx="6752393" cy="49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0" y="1103068"/>
            <a:ext cx="1153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検索結果より、お支払い対象の会費の「次へ（会費支払内容選択）」を選択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E68919-96E8-47F1-AA9E-31E563582293}"/>
              </a:ext>
            </a:extLst>
          </p:cNvPr>
          <p:cNvSpPr/>
          <p:nvPr/>
        </p:nvSpPr>
        <p:spPr>
          <a:xfrm>
            <a:off x="7423392" y="5636342"/>
            <a:ext cx="1568208" cy="31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7E192A-3061-4492-8C66-766773D6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19177F-2CC9-4E08-A2C3-B6B21A57EE2E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36976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■「チームとチーム参加者の会費を両方支払う」を選択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C651B9-20D4-4FA8-B512-9A9D272A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27" y="1790062"/>
            <a:ext cx="5310769" cy="489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A3C9ED-07D3-4B70-8D0C-0FCD01480A9C}"/>
              </a:ext>
            </a:extLst>
          </p:cNvPr>
          <p:cNvSpPr/>
          <p:nvPr/>
        </p:nvSpPr>
        <p:spPr>
          <a:xfrm>
            <a:off x="5095511" y="5785074"/>
            <a:ext cx="2120897" cy="266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43C25B-188F-48C6-A872-F825BB7A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1B8009-B761-4F2B-82AF-50ECFD52C8EB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709125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■お支払い対象の、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チーム会費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を選び「確認して次へ（チーム参加者会費選択）」を選択</a:t>
            </a:r>
            <a:endParaRPr kumimoji="1" lang="ja-JP" altLang="en-US" sz="2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A12FB9-E7A2-4978-8F58-9DAA9B0F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913" y="2057175"/>
            <a:ext cx="5542174" cy="4730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9769FD-99E3-4005-B30C-03B32334F6B7}"/>
              </a:ext>
            </a:extLst>
          </p:cNvPr>
          <p:cNvSpPr/>
          <p:nvPr/>
        </p:nvSpPr>
        <p:spPr>
          <a:xfrm>
            <a:off x="6743323" y="5443200"/>
            <a:ext cx="1745478" cy="25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D5A59D-CD06-468E-80C3-4198301B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239918-5C49-4B00-8D87-EAD1251B6F05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2782574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B381EB48-08A2-43F9-B879-6398CFC2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" t="1311"/>
          <a:stretch/>
        </p:blipFill>
        <p:spPr>
          <a:xfrm>
            <a:off x="3571375" y="2057175"/>
            <a:ext cx="5049249" cy="4713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CF72AF-51DD-4EE8-A649-F34FD13686A0}"/>
              </a:ext>
            </a:extLst>
          </p:cNvPr>
          <p:cNvSpPr txBox="1"/>
          <p:nvPr/>
        </p:nvSpPr>
        <p:spPr>
          <a:xfrm>
            <a:off x="658091" y="1103068"/>
            <a:ext cx="1118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■代行お支払い対象の、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チーム参加者会費</a:t>
            </a:r>
            <a:r>
              <a:rPr kumimoji="1"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を選び「確認して次へ（チーム参加者会費選択）」を選択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18BCE5-F8A6-47C8-9F8C-CB0D94D496AD}"/>
              </a:ext>
            </a:extLst>
          </p:cNvPr>
          <p:cNvSpPr/>
          <p:nvPr/>
        </p:nvSpPr>
        <p:spPr>
          <a:xfrm>
            <a:off x="7211323" y="5245559"/>
            <a:ext cx="1018278" cy="240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63B613-0885-440C-900C-FBF264C8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DB94FD-F55A-4A84-B4BE-55EC5EC0ACB3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396272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１．チーム管理者とは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0" y="1174780"/>
            <a:ext cx="123292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本システムでは、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を保有している方であれば、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つの会員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で選手・チームスタッフだけではなく、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チーム管理者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の権限も保持することができます。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138D5A9-ADBA-4CC7-A341-2907B59F7717}"/>
              </a:ext>
            </a:extLst>
          </p:cNvPr>
          <p:cNvSpPr/>
          <p:nvPr/>
        </p:nvSpPr>
        <p:spPr>
          <a:xfrm>
            <a:off x="2967244" y="2954684"/>
            <a:ext cx="1514902" cy="743803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4635AF2-6F3B-4F9C-94E7-C0E2B7084975}"/>
              </a:ext>
            </a:extLst>
          </p:cNvPr>
          <p:cNvSpPr/>
          <p:nvPr/>
        </p:nvSpPr>
        <p:spPr>
          <a:xfrm>
            <a:off x="5173637" y="2501431"/>
            <a:ext cx="3166278" cy="67556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チーム：チーム管理者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2FFA62-BD9D-48DA-820A-1D465D96BD18}"/>
              </a:ext>
            </a:extLst>
          </p:cNvPr>
          <p:cNvSpPr/>
          <p:nvPr/>
        </p:nvSpPr>
        <p:spPr>
          <a:xfrm>
            <a:off x="5173636" y="3576249"/>
            <a:ext cx="3166279" cy="675564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チーム：チームメンバー</a:t>
            </a:r>
          </a:p>
        </p:txBody>
      </p:sp>
      <p:cxnSp>
        <p:nvCxnSpPr>
          <p:cNvPr id="10" name="コネクタ: カギ線 9">
            <a:extLst>
              <a:ext uri="{FF2B5EF4-FFF2-40B4-BE49-F238E27FC236}">
                <a16:creationId xmlns:a16="http://schemas.microsoft.com/office/drawing/2014/main" id="{D5F9DFFE-656F-4E64-ABAC-A10098645225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4482146" y="3326586"/>
            <a:ext cx="691490" cy="587445"/>
          </a:xfrm>
          <a:prstGeom prst="bentConnector3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コネクタ: カギ線 11">
            <a:extLst>
              <a:ext uri="{FF2B5EF4-FFF2-40B4-BE49-F238E27FC236}">
                <a16:creationId xmlns:a16="http://schemas.microsoft.com/office/drawing/2014/main" id="{FFF9C820-F75B-4D33-A6C1-BD4AF7B8F923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4827459" y="2839212"/>
            <a:ext cx="346179" cy="622311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512FD2-950D-4097-B566-1BDEA9019C26}"/>
              </a:ext>
            </a:extLst>
          </p:cNvPr>
          <p:cNvSpPr txBox="1"/>
          <p:nvPr/>
        </p:nvSpPr>
        <p:spPr>
          <a:xfrm>
            <a:off x="6751163" y="4266036"/>
            <a:ext cx="385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すべ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て１つの会員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に紐づきます。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1906437-E7D4-4EB5-B890-2B1178A1857D}"/>
              </a:ext>
            </a:extLst>
          </p:cNvPr>
          <p:cNvSpPr/>
          <p:nvPr/>
        </p:nvSpPr>
        <p:spPr>
          <a:xfrm>
            <a:off x="1640246" y="5441287"/>
            <a:ext cx="8911507" cy="11197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チーム管理者の方はマニュアルの手順に沿って、以下についてご確認・ご対応ください。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①チーム情報確認　　②チームメンバー登録　　③会費お支払い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B43E144B-4CEC-47CC-BE81-A52E5E6034E5}"/>
              </a:ext>
            </a:extLst>
          </p:cNvPr>
          <p:cNvSpPr/>
          <p:nvPr/>
        </p:nvSpPr>
        <p:spPr>
          <a:xfrm rot="10800000">
            <a:off x="5390034" y="4941861"/>
            <a:ext cx="1361129" cy="369332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724080-E8CF-4E85-96FE-2DF0290D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039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■お支払い対象の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を選択し、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「選択して次へ（会費支払内容確認）」を選択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021AEA-763E-4DB0-9800-7F63CD2B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44"/>
          <a:stretch/>
        </p:blipFill>
        <p:spPr>
          <a:xfrm>
            <a:off x="997516" y="2160928"/>
            <a:ext cx="4853555" cy="4526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23C6A4A-F5DE-4FB2-93B2-752960F6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31" y="2160928"/>
            <a:ext cx="4833003" cy="4524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BAFB948-9560-4EFF-B0DE-3D083D49D91C}"/>
              </a:ext>
            </a:extLst>
          </p:cNvPr>
          <p:cNvSpPr/>
          <p:nvPr/>
        </p:nvSpPr>
        <p:spPr>
          <a:xfrm>
            <a:off x="8013290" y="5981946"/>
            <a:ext cx="1490572" cy="226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1C5E089-BB36-4F45-BC4A-A46EF9566C14}"/>
              </a:ext>
            </a:extLst>
          </p:cNvPr>
          <p:cNvSpPr/>
          <p:nvPr/>
        </p:nvSpPr>
        <p:spPr>
          <a:xfrm>
            <a:off x="5681382" y="4628707"/>
            <a:ext cx="949842" cy="402204"/>
          </a:xfrm>
          <a:prstGeom prst="rightArrow">
            <a:avLst>
              <a:gd name="adj1" fmla="val 50000"/>
              <a:gd name="adj2" fmla="val 993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AE2AE4-CD74-491F-BD81-29A7510C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88CD3C-8C51-47A9-8784-F1F5C04172F0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2685634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0" y="1103068"/>
            <a:ext cx="115339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さらに異なる</a:t>
            </a:r>
            <a:r>
              <a:rPr kumimoji="1"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チーム参加者会費</a:t>
            </a:r>
            <a:r>
              <a:rPr kumimoji="1"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を追加する場合、</a:t>
            </a:r>
            <a:r>
              <a:rPr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「会費を追加・変更」を選択</a:t>
            </a:r>
            <a:endParaRPr lang="en-US" altLang="ja-JP" sz="2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kumimoji="1"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チーム参加者会費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の追加が不要・完了した場合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P.44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</a:p>
          <a:p>
            <a:endParaRPr kumimoji="1" lang="ja-JP" altLang="en-US" sz="2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7EF3AD-CB63-4E9A-9DB6-D79DE1589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54"/>
          <a:stretch/>
        </p:blipFill>
        <p:spPr>
          <a:xfrm>
            <a:off x="3369395" y="2034205"/>
            <a:ext cx="6205863" cy="1268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B7D8F05-AD52-4854-A4EC-CD865E91A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"/>
          <a:stretch/>
        </p:blipFill>
        <p:spPr>
          <a:xfrm>
            <a:off x="3369396" y="3843413"/>
            <a:ext cx="6205863" cy="2927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BEA082-7A36-4249-9802-D996686B6A47}"/>
              </a:ext>
            </a:extLst>
          </p:cNvPr>
          <p:cNvSpPr txBox="1"/>
          <p:nvPr/>
        </p:nvSpPr>
        <p:spPr>
          <a:xfrm rot="5400000">
            <a:off x="6217909" y="3388185"/>
            <a:ext cx="40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9FFFCE1B-2293-42DE-9289-45D6906C354A}"/>
              </a:ext>
            </a:extLst>
          </p:cNvPr>
          <p:cNvSpPr/>
          <p:nvPr/>
        </p:nvSpPr>
        <p:spPr>
          <a:xfrm>
            <a:off x="865540" y="5529994"/>
            <a:ext cx="3601758" cy="807986"/>
          </a:xfrm>
          <a:prstGeom prst="wedgeRectCallout">
            <a:avLst>
              <a:gd name="adj1" fmla="val 69276"/>
              <a:gd name="adj2" fmla="val -2556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この手順を繰り返し、必要な分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お支払い会費を追加してください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3375CD-670F-45C2-9407-895683AE0169}"/>
              </a:ext>
            </a:extLst>
          </p:cNvPr>
          <p:cNvSpPr/>
          <p:nvPr/>
        </p:nvSpPr>
        <p:spPr>
          <a:xfrm>
            <a:off x="5376910" y="5613647"/>
            <a:ext cx="2189824" cy="27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A926041-3BBF-4112-9C5B-3EC81394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E46DB1-3E61-42FD-973D-2B36E4B07BD9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61700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3C4DEFEA-1EA9-4FA1-BD50-61FBA009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" t="1311"/>
          <a:stretch/>
        </p:blipFill>
        <p:spPr>
          <a:xfrm>
            <a:off x="3571375" y="2057175"/>
            <a:ext cx="5049249" cy="4713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80418C-0B31-4D13-AF3A-0114082DF7E0}"/>
              </a:ext>
            </a:extLst>
          </p:cNvPr>
          <p:cNvSpPr txBox="1"/>
          <p:nvPr/>
        </p:nvSpPr>
        <p:spPr>
          <a:xfrm>
            <a:off x="658091" y="1103068"/>
            <a:ext cx="1118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■代行お支払い対象の、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チーム参加者会費</a:t>
            </a:r>
            <a:r>
              <a:rPr kumimoji="1"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を選び「確認して次へ（チーム参加者会費選択）」を選択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E19ED61-AF97-45B1-92A5-097D7A0F1985}"/>
              </a:ext>
            </a:extLst>
          </p:cNvPr>
          <p:cNvSpPr/>
          <p:nvPr/>
        </p:nvSpPr>
        <p:spPr>
          <a:xfrm>
            <a:off x="7211323" y="5245559"/>
            <a:ext cx="1018278" cy="240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0C3522-C301-49D5-8D8D-31F409BB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917BD5-4EC6-4ADF-BC13-3DF4A4BDC96A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972181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お支払い対象の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を選択し、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「選択して次へ（会費支払内容確認）」を選択</a:t>
            </a:r>
          </a:p>
          <a:p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24D2F1-AC43-40A8-BB12-97F7D70A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75" y="2114124"/>
            <a:ext cx="4929133" cy="4579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B190A60-F025-42AA-AE6E-A2D205D6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02" y="2114124"/>
            <a:ext cx="4909517" cy="4579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0EAA3748-B1A7-4D70-99AB-63326A94A5A7}"/>
              </a:ext>
            </a:extLst>
          </p:cNvPr>
          <p:cNvSpPr/>
          <p:nvPr/>
        </p:nvSpPr>
        <p:spPr>
          <a:xfrm>
            <a:off x="5681382" y="4628707"/>
            <a:ext cx="949842" cy="402204"/>
          </a:xfrm>
          <a:prstGeom prst="rightArrow">
            <a:avLst>
              <a:gd name="adj1" fmla="val 50000"/>
              <a:gd name="adj2" fmla="val 993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89EC47-4D20-4890-8BAE-8B2EE04D3B75}"/>
              </a:ext>
            </a:extLst>
          </p:cNvPr>
          <p:cNvSpPr/>
          <p:nvPr/>
        </p:nvSpPr>
        <p:spPr>
          <a:xfrm>
            <a:off x="8001031" y="6001153"/>
            <a:ext cx="1530895" cy="212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E6396C-A381-4ED2-A7D0-15C1B97B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48A414-62D5-4905-B0C2-A161A72ADE48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827911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■会費お支払内容を確認の上「お支払へ進む」を選択</a:t>
            </a: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本画面でお支払い会費が正しいかご確認ください。</a:t>
            </a:r>
            <a:endParaRPr kumimoji="1" lang="ja-JP" altLang="en-US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41FB94A-64F4-4531-B56B-DC1F66E48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03"/>
          <a:stretch/>
        </p:blipFill>
        <p:spPr>
          <a:xfrm>
            <a:off x="3389295" y="2057175"/>
            <a:ext cx="5413410" cy="1256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E12F1C0-85C7-4525-9B59-8083F6000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294" y="3671351"/>
            <a:ext cx="5413411" cy="3030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4C74A8-4177-412C-8BA7-6D106D2D857B}"/>
              </a:ext>
            </a:extLst>
          </p:cNvPr>
          <p:cNvSpPr txBox="1"/>
          <p:nvPr/>
        </p:nvSpPr>
        <p:spPr>
          <a:xfrm rot="5400000">
            <a:off x="5834317" y="3274142"/>
            <a:ext cx="40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76350F-700B-4FF5-93D1-8666CE35189E}"/>
              </a:ext>
            </a:extLst>
          </p:cNvPr>
          <p:cNvSpPr/>
          <p:nvPr/>
        </p:nvSpPr>
        <p:spPr>
          <a:xfrm>
            <a:off x="5135105" y="5926395"/>
            <a:ext cx="1901126" cy="258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1C0C54D-CE32-4231-8703-DACE3AC1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6CBE2E8-B2BF-4A43-B4D1-E502A7CED931}"/>
              </a:ext>
            </a:extLst>
          </p:cNvPr>
          <p:cNvSpPr/>
          <p:nvPr/>
        </p:nvSpPr>
        <p:spPr>
          <a:xfrm>
            <a:off x="288547" y="3550945"/>
            <a:ext cx="2887719" cy="872948"/>
          </a:xfrm>
          <a:prstGeom prst="wedgeRectCallout">
            <a:avLst>
              <a:gd name="adj1" fmla="val 45211"/>
              <a:gd name="adj2" fmla="val -2556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お支払い対象者数や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支払い内容を確認ください。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2F9BDB-7494-4021-997B-EC3EDC0EF7C5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51183DEC-3D77-433E-AA99-291E70CDAF41}"/>
              </a:ext>
            </a:extLst>
          </p:cNvPr>
          <p:cNvSpPr/>
          <p:nvPr/>
        </p:nvSpPr>
        <p:spPr>
          <a:xfrm>
            <a:off x="3805214" y="3814317"/>
            <a:ext cx="4582328" cy="346203"/>
          </a:xfrm>
          <a:prstGeom prst="wedgeRectCallout">
            <a:avLst>
              <a:gd name="adj1" fmla="val 45211"/>
              <a:gd name="adj2" fmla="val -2556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5890D0CE-062D-486C-8137-AFD6FFCFCC88}"/>
              </a:ext>
            </a:extLst>
          </p:cNvPr>
          <p:cNvSpPr/>
          <p:nvPr/>
        </p:nvSpPr>
        <p:spPr>
          <a:xfrm>
            <a:off x="3794504" y="4461821"/>
            <a:ext cx="4582328" cy="779354"/>
          </a:xfrm>
          <a:prstGeom prst="wedgeRectCallout">
            <a:avLst>
              <a:gd name="adj1" fmla="val 45211"/>
              <a:gd name="adj2" fmla="val -2556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9DE44AB-5968-4359-BF08-9E106C25AEED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3176266" y="3987419"/>
            <a:ext cx="6289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CD680FD8-C86F-4F05-A470-A5DD4585E65B}"/>
              </a:ext>
            </a:extLst>
          </p:cNvPr>
          <p:cNvCxnSpPr>
            <a:endCxn id="15" idx="1"/>
          </p:cNvCxnSpPr>
          <p:nvPr/>
        </p:nvCxnSpPr>
        <p:spPr>
          <a:xfrm rot="16200000" flipH="1">
            <a:off x="3210582" y="4267576"/>
            <a:ext cx="864080" cy="303764"/>
          </a:xfrm>
          <a:prstGeom prst="bentConnector2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1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■お支払内容をご確認の上「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選択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2B5132F-2556-4B08-9221-80D6A8B2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68" y="2448466"/>
            <a:ext cx="8406263" cy="2956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6232F2-E2CD-49AD-BA6F-BB3389DB34EA}"/>
              </a:ext>
            </a:extLst>
          </p:cNvPr>
          <p:cNvSpPr/>
          <p:nvPr/>
        </p:nvSpPr>
        <p:spPr>
          <a:xfrm>
            <a:off x="6129800" y="4233273"/>
            <a:ext cx="1481446" cy="384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B56225-0304-4570-AA65-A88EC20B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941288-5A01-4C10-8A4D-53B3FD895C8A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3744273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70967" y="1020893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■お支払内容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を選択し「お支払い手続きに進む」を選択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7BB69B-7466-4E58-B2AB-64E3593DC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4" y="2010282"/>
            <a:ext cx="4754158" cy="4090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05750B-62EB-47A2-9139-0EDBDAE4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284" y="1989195"/>
            <a:ext cx="5382270" cy="4111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C5CE1C-AD20-4523-A8B7-8D8E37C0B79F}"/>
              </a:ext>
            </a:extLst>
          </p:cNvPr>
          <p:cNvSpPr/>
          <p:nvPr/>
        </p:nvSpPr>
        <p:spPr>
          <a:xfrm>
            <a:off x="7416274" y="5351413"/>
            <a:ext cx="1205211" cy="234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85408F-A141-4336-B967-32307D5AC265}"/>
              </a:ext>
            </a:extLst>
          </p:cNvPr>
          <p:cNvSpPr/>
          <p:nvPr/>
        </p:nvSpPr>
        <p:spPr>
          <a:xfrm>
            <a:off x="5716874" y="3814625"/>
            <a:ext cx="4594821" cy="2203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48FDEA6-B4B7-4B64-8E0A-C017BB9DB2BC}"/>
              </a:ext>
            </a:extLst>
          </p:cNvPr>
          <p:cNvSpPr/>
          <p:nvPr/>
        </p:nvSpPr>
        <p:spPr>
          <a:xfrm>
            <a:off x="5716873" y="2791717"/>
            <a:ext cx="4594821" cy="2203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ADF878E-BF1B-4722-BCBD-A801DA43571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311694" y="2901911"/>
            <a:ext cx="527642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1E3F64ED-9F9A-4DA3-9006-D981DB75204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0311695" y="3924819"/>
            <a:ext cx="527641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7E36A7-7666-4775-89BE-1BA92A629F8B}"/>
              </a:ext>
            </a:extLst>
          </p:cNvPr>
          <p:cNvSpPr/>
          <p:nvPr/>
        </p:nvSpPr>
        <p:spPr>
          <a:xfrm>
            <a:off x="10995378" y="2686286"/>
            <a:ext cx="925689" cy="4312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P.47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CB56298-F6B0-448A-A181-70218EC61404}"/>
              </a:ext>
            </a:extLst>
          </p:cNvPr>
          <p:cNvSpPr/>
          <p:nvPr/>
        </p:nvSpPr>
        <p:spPr>
          <a:xfrm>
            <a:off x="10995378" y="3709194"/>
            <a:ext cx="925689" cy="4312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P.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F0FE5E2-6C16-4A01-BE49-82EB3673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769009-A85F-461D-8C25-BAC68836A1D6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2141226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928322" y="1322843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■クレジットカード情報を入力の上「お支払い手続き内容確認」を選択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BA943F-0668-4ADF-9F47-A295CBCD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040" y="1846062"/>
            <a:ext cx="4747919" cy="4959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E23A89-9D30-484A-8DCC-FEF05919F7F5}"/>
              </a:ext>
            </a:extLst>
          </p:cNvPr>
          <p:cNvSpPr txBox="1"/>
          <p:nvPr/>
        </p:nvSpPr>
        <p:spPr>
          <a:xfrm>
            <a:off x="595270" y="856846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①クレジットカードでのお支払い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DD7F59-76ED-4D2C-9A2D-74D281B93F28}"/>
              </a:ext>
            </a:extLst>
          </p:cNvPr>
          <p:cNvSpPr/>
          <p:nvPr/>
        </p:nvSpPr>
        <p:spPr>
          <a:xfrm>
            <a:off x="5548070" y="6142984"/>
            <a:ext cx="1090900" cy="2110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87AB589-6897-4648-B36F-B805902C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1DEB7A-D1C3-4BB9-935A-FA3CC6F31CFF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56197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AC668143-5E08-40BD-9CAC-84035EFF1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79"/>
          <a:stretch/>
        </p:blipFill>
        <p:spPr>
          <a:xfrm>
            <a:off x="3531006" y="1895213"/>
            <a:ext cx="4300752" cy="4875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5F62F4-F74A-4859-B46A-9D64ECD653CE}"/>
              </a:ext>
            </a:extLst>
          </p:cNvPr>
          <p:cNvSpPr txBox="1"/>
          <p:nvPr/>
        </p:nvSpPr>
        <p:spPr>
          <a:xfrm>
            <a:off x="928322" y="1322843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■お支払内容を確認の上「お支払い手続き完了」を選択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5A6D34-C1C6-44DB-A585-B40AF902F1E8}"/>
              </a:ext>
            </a:extLst>
          </p:cNvPr>
          <p:cNvSpPr txBox="1"/>
          <p:nvPr/>
        </p:nvSpPr>
        <p:spPr>
          <a:xfrm>
            <a:off x="595270" y="856846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①クレジットカードでのお支払い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CE984AA-4AF4-4528-9E40-70AF37346A0B}"/>
              </a:ext>
            </a:extLst>
          </p:cNvPr>
          <p:cNvSpPr/>
          <p:nvPr/>
        </p:nvSpPr>
        <p:spPr>
          <a:xfrm>
            <a:off x="5261675" y="6163158"/>
            <a:ext cx="834325" cy="198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4DDA9-32B9-44F9-8FAC-E5DA0C0E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5C9623-9CD9-4C64-8BDA-2E54C686A820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232615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F6EE839-6A33-4F5F-B767-8733963E6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92" y="1828514"/>
            <a:ext cx="6003016" cy="494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8683E0-8768-4F03-8602-B2558EFAB781}"/>
              </a:ext>
            </a:extLst>
          </p:cNvPr>
          <p:cNvSpPr txBox="1"/>
          <p:nvPr/>
        </p:nvSpPr>
        <p:spPr>
          <a:xfrm>
            <a:off x="928322" y="1322843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■お支払い完了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5853B6-04C6-4007-BB2A-A788C0CEE783}"/>
              </a:ext>
            </a:extLst>
          </p:cNvPr>
          <p:cNvSpPr txBox="1"/>
          <p:nvPr/>
        </p:nvSpPr>
        <p:spPr>
          <a:xfrm>
            <a:off x="595270" y="856846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①クレジットカードでのお支払い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C4F946-9B68-411C-8C77-C736F807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3725B5-63E4-4F19-8C98-F034FCB29298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159533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２．チーム情報確認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BCCA2E-BAB0-4111-8768-7522B4C7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8401120-8897-400F-8200-57C44719B6C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２．チーム情報確認</a:t>
            </a:r>
            <a:endParaRPr lang="ja-JP" altLang="ja-JP" sz="800" dirty="0">
              <a:effectLst/>
            </a:endParaRPr>
          </a:p>
          <a:p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94420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2A6D09B9-DF09-4BA5-98CD-D443B813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59" y="1898602"/>
            <a:ext cx="4446881" cy="4871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BA7F35-2661-434F-8E6D-1980DC5383DF}"/>
              </a:ext>
            </a:extLst>
          </p:cNvPr>
          <p:cNvSpPr txBox="1"/>
          <p:nvPr/>
        </p:nvSpPr>
        <p:spPr>
          <a:xfrm>
            <a:off x="928322" y="1322843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■お支払方法を選択し「お支払い手続き内容確認」を選択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C77710-30D9-4743-8623-E9F572A8D3DB}"/>
              </a:ext>
            </a:extLst>
          </p:cNvPr>
          <p:cNvSpPr txBox="1"/>
          <p:nvPr/>
        </p:nvSpPr>
        <p:spPr>
          <a:xfrm>
            <a:off x="595270" y="856846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②コンビニエンスストアでのお支払い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F8D546-890B-457F-B000-77B97EEF9D2D}"/>
              </a:ext>
            </a:extLst>
          </p:cNvPr>
          <p:cNvSpPr/>
          <p:nvPr/>
        </p:nvSpPr>
        <p:spPr>
          <a:xfrm>
            <a:off x="4184975" y="4408258"/>
            <a:ext cx="3757546" cy="162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1FE572-AB26-4D54-8D40-44CFA03C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3B834F-122B-4DC1-87BA-00AFAB748F52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2352670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95A96CE3-3AF7-4F10-99CA-4ACCBCCF9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92"/>
          <a:stretch/>
        </p:blipFill>
        <p:spPr>
          <a:xfrm>
            <a:off x="3391897" y="1837187"/>
            <a:ext cx="5408205" cy="4933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465800-987A-4F84-8410-04573AE3B135}"/>
              </a:ext>
            </a:extLst>
          </p:cNvPr>
          <p:cNvSpPr txBox="1"/>
          <p:nvPr/>
        </p:nvSpPr>
        <p:spPr>
          <a:xfrm>
            <a:off x="928322" y="1322843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■お支払内容を確認の上「お支払い手続き完了」を選択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25A0F9-296B-4BFC-B6E7-D26FC462AADC}"/>
              </a:ext>
            </a:extLst>
          </p:cNvPr>
          <p:cNvSpPr txBox="1"/>
          <p:nvPr/>
        </p:nvSpPr>
        <p:spPr>
          <a:xfrm>
            <a:off x="595270" y="856846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②コンビニエンスストアでのお支払い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08320D-EBAF-4018-8BAB-709A31E2290E}"/>
              </a:ext>
            </a:extLst>
          </p:cNvPr>
          <p:cNvSpPr/>
          <p:nvPr/>
        </p:nvSpPr>
        <p:spPr>
          <a:xfrm>
            <a:off x="5493393" y="6037211"/>
            <a:ext cx="1184169" cy="236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0C87D5-EC78-489B-9700-B18489C5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630214-01BE-4706-8B7A-F39D222D10BE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953614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429E754-E587-4117-896A-FE5065EB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36" y="1867345"/>
            <a:ext cx="4492711" cy="48541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940ACDB9-017B-47E4-BD6F-DD52A1363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26" y="1867345"/>
            <a:ext cx="4614340" cy="4871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9CA5C5-2B77-4669-B466-B6CB4A889E0B}"/>
              </a:ext>
            </a:extLst>
          </p:cNvPr>
          <p:cNvSpPr txBox="1"/>
          <p:nvPr/>
        </p:nvSpPr>
        <p:spPr>
          <a:xfrm>
            <a:off x="928322" y="1322843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■お支払い手続き完了　</a:t>
            </a:r>
            <a:r>
              <a:rPr kumimoji="1" lang="ja-JP" altLang="en-US" sz="2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受信メールを確認の上、コンビニエンスストアにてお支払いください。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126202-D5C7-4BF2-B18F-CE9E1CE7C52C}"/>
              </a:ext>
            </a:extLst>
          </p:cNvPr>
          <p:cNvSpPr txBox="1"/>
          <p:nvPr/>
        </p:nvSpPr>
        <p:spPr>
          <a:xfrm>
            <a:off x="595270" y="856846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②コンビニエンスストアでのお支払い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31F66-AC5A-48E6-8A44-593E1AF5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DAF21371-FFAF-4042-8F62-32764C688EF1}"/>
              </a:ext>
            </a:extLst>
          </p:cNvPr>
          <p:cNvSpPr/>
          <p:nvPr/>
        </p:nvSpPr>
        <p:spPr>
          <a:xfrm>
            <a:off x="8983164" y="4358698"/>
            <a:ext cx="3036265" cy="747025"/>
          </a:xfrm>
          <a:prstGeom prst="wedgeRectCallout">
            <a:avLst>
              <a:gd name="adj1" fmla="val -64340"/>
              <a:gd name="adj2" fmla="val -3745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お支払い期限を過ぎないよう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ご注意ください。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48F86E-9FE3-4EEB-93BE-0DABD818DD4C}"/>
              </a:ext>
            </a:extLst>
          </p:cNvPr>
          <p:cNvSpPr txBox="1"/>
          <p:nvPr/>
        </p:nvSpPr>
        <p:spPr>
          <a:xfrm>
            <a:off x="262218" y="87406"/>
            <a:ext cx="12325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4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チーム会費のお支払い</a:t>
            </a:r>
            <a:r>
              <a:rPr lang="en-US" altLang="ja-JP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500" dirty="0">
                <a:solidFill>
                  <a:srgbClr val="4472C4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チームメンバー会費の代行お支払い</a:t>
            </a:r>
          </a:p>
        </p:txBody>
      </p:sp>
    </p:spTree>
    <p:extLst>
      <p:ext uri="{BB962C8B-B14F-4D97-AF65-F5344CB8AC3E}">
        <p14:creationId xmlns:p14="http://schemas.microsoft.com/office/powerpoint/2010/main" val="2997399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CEB951-1CE8-47EF-B1FE-A9EFBBF1835F}"/>
              </a:ext>
            </a:extLst>
          </p:cNvPr>
          <p:cNvSpPr/>
          <p:nvPr/>
        </p:nvSpPr>
        <p:spPr>
          <a:xfrm>
            <a:off x="0" y="2160000"/>
            <a:ext cx="12192000" cy="249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５．チーム参加リクエストによるチーム所属方法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F7EC027-7636-4970-866E-0CF10DC2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B584854-EEB2-44AF-A790-97D77C215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800" b="1" kern="1200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５．</a:t>
            </a:r>
            <a:r>
              <a:rPr kumimoji="1" lang="ja-JP" altLang="ja-JP" sz="800" b="1" kern="1200" dirty="0">
                <a:solidFill>
                  <a:schemeClr val="bg1"/>
                </a:solidFill>
                <a:effectLst/>
              </a:rPr>
              <a:t>チーム参加リクエストによる</a:t>
            </a:r>
            <a:r>
              <a:rPr kumimoji="1" lang="ja-JP" altLang="ja-JP" sz="800" b="1" kern="12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チーム所属方法</a:t>
            </a:r>
            <a:endParaRPr lang="ja-JP" altLang="ja-JP" sz="800" dirty="0">
              <a:solidFill>
                <a:schemeClr val="bg1"/>
              </a:solidFill>
              <a:effectLst/>
            </a:endParaRPr>
          </a:p>
          <a:p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74371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５．チーム参加リクエストによるチーム所属方法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■トップ画面の「チーム参加リクエスト」を選択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2EEE90-B17A-4E81-8D9F-6611145B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30" y="1769591"/>
            <a:ext cx="8093740" cy="4882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233111-DEBE-46D1-8793-0F318526718C}"/>
              </a:ext>
            </a:extLst>
          </p:cNvPr>
          <p:cNvSpPr/>
          <p:nvPr/>
        </p:nvSpPr>
        <p:spPr>
          <a:xfrm>
            <a:off x="8635474" y="6106486"/>
            <a:ext cx="1659796" cy="259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A546F8-4D9E-4B07-A580-9054EAB2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65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５．チーム参加リクエストによるチーム所属方法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■参加する対象チームのチーム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を入力の上「検索」を選択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E48867-0FBD-49AB-BD2A-6E2298FE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340" y="1943039"/>
            <a:ext cx="8598970" cy="4663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4D78ED57-07D4-4DA3-A0F1-596A16D9BF2C}"/>
              </a:ext>
            </a:extLst>
          </p:cNvPr>
          <p:cNvSpPr/>
          <p:nvPr/>
        </p:nvSpPr>
        <p:spPr>
          <a:xfrm>
            <a:off x="172571" y="5319094"/>
            <a:ext cx="3305327" cy="1172658"/>
          </a:xfrm>
          <a:prstGeom prst="wedgeRectCallout">
            <a:avLst>
              <a:gd name="adj1" fmla="val 57416"/>
              <a:gd name="adj2" fmla="val -4285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対象チームのチーム管理者様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571560-B314-4DC5-9889-01F72B41BD08}"/>
              </a:ext>
            </a:extLst>
          </p:cNvPr>
          <p:cNvSpPr/>
          <p:nvPr/>
        </p:nvSpPr>
        <p:spPr>
          <a:xfrm>
            <a:off x="6525491" y="5424055"/>
            <a:ext cx="789709" cy="401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37A3B4-97E3-4928-8991-6107AFC8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74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５．チーム参加リクエストによるチーム所属方法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■検索結果よりチーム名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を確認の上「このチームに参加リクエストする」を選択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05F922-6DA6-485C-BB31-F72BC88C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56" y="1949290"/>
            <a:ext cx="8609688" cy="4646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59A9AC-1CBF-46A8-B23B-071C42512B12}"/>
              </a:ext>
            </a:extLst>
          </p:cNvPr>
          <p:cNvSpPr/>
          <p:nvPr/>
        </p:nvSpPr>
        <p:spPr>
          <a:xfrm>
            <a:off x="4624583" y="5469177"/>
            <a:ext cx="2413526" cy="412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9A349E-60EA-4EE1-93E5-B4648A50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86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５．チーム参加リクエストによるチーム所属方法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■チーム参加リクエスト完了　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対象チームのチーム管理者様より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承認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を行っていただくことで、チームへの所属が完了します。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(P.27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699B0E-8E45-4E4A-A528-A75D821F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0" y="2387874"/>
            <a:ext cx="8312737" cy="3049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3CDFB5-D845-4DB5-88A5-0228F877C177}"/>
              </a:ext>
            </a:extLst>
          </p:cNvPr>
          <p:cNvSpPr/>
          <p:nvPr/>
        </p:nvSpPr>
        <p:spPr>
          <a:xfrm>
            <a:off x="1640244" y="5780847"/>
            <a:ext cx="8911507" cy="8348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システム未登録の方がチームへ所属する場合は、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所属対象チームの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チーム管理者様よりご登録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をお願いします。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9C5ACF-6978-4039-A8E5-59E8562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16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２．チーム情報確認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27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ログイン画面よりご自身のメールアドレスとパスワードを入力の上「ログイン」を選択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5252FA-CEA2-4BDB-B87C-E0A7ABA8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846" y="1872508"/>
            <a:ext cx="8067404" cy="4572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A6C85C4B-7E4D-42D4-AE86-5AE8586E55E4}"/>
              </a:ext>
            </a:extLst>
          </p:cNvPr>
          <p:cNvSpPr/>
          <p:nvPr/>
        </p:nvSpPr>
        <p:spPr>
          <a:xfrm>
            <a:off x="262218" y="3207894"/>
            <a:ext cx="3148044" cy="2153829"/>
          </a:xfrm>
          <a:prstGeom prst="wedgeRectCallout">
            <a:avLst>
              <a:gd name="adj1" fmla="val 60869"/>
              <a:gd name="adj2" fmla="val 36242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初回パスワード設定については、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初期ログイン方法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会費お支払い方法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ご説明資料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 algn="ctr"/>
            <a:endParaRPr lang="en-US" altLang="ja-JP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をご参照の上、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事前にご設定ください。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7BCEEB-9B4F-4C1B-AE1D-B9812D413810}"/>
              </a:ext>
            </a:extLst>
          </p:cNvPr>
          <p:cNvSpPr/>
          <p:nvPr/>
        </p:nvSpPr>
        <p:spPr>
          <a:xfrm>
            <a:off x="3755322" y="5488227"/>
            <a:ext cx="3127109" cy="512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99E72EB-A9B7-4958-8437-9992D062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27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２．チーム情報確認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■トップ画面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メニューより「所属チーム一覧」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C1B82A-9DDF-48A7-B63F-F0DC5A9F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67" y="1716976"/>
            <a:ext cx="5390866" cy="5053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FFB283-ED68-4CF2-A28F-AF3C604D3317}"/>
              </a:ext>
            </a:extLst>
          </p:cNvPr>
          <p:cNvSpPr/>
          <p:nvPr/>
        </p:nvSpPr>
        <p:spPr>
          <a:xfrm>
            <a:off x="6777728" y="5339817"/>
            <a:ext cx="2013705" cy="300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605B39-BDA3-4113-A198-3580CCDB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92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２．チーム情報確認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■確認を行うチームのチーム名を選択（ワンタイムパスワード有）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8D1DC0-0234-4F88-AEBE-D36AF765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7" y="1778719"/>
            <a:ext cx="6531406" cy="4906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90ACEF-5722-4A06-989F-A9ED32942483}"/>
              </a:ext>
            </a:extLst>
          </p:cNvPr>
          <p:cNvSpPr/>
          <p:nvPr/>
        </p:nvSpPr>
        <p:spPr>
          <a:xfrm>
            <a:off x="3392355" y="6060600"/>
            <a:ext cx="809697" cy="228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E11F3-1C53-41A7-816B-F45ABFA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61B704FB-A732-478A-AE45-6F8802A607F2}"/>
              </a:ext>
            </a:extLst>
          </p:cNvPr>
          <p:cNvSpPr/>
          <p:nvPr/>
        </p:nvSpPr>
        <p:spPr>
          <a:xfrm>
            <a:off x="6625389" y="4066710"/>
            <a:ext cx="5394040" cy="996980"/>
          </a:xfrm>
          <a:prstGeom prst="wedgeRectCallout">
            <a:avLst>
              <a:gd name="adj1" fmla="val -35987"/>
              <a:gd name="adj2" fmla="val 80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複数のチームを管理されているチーム管理者様の場合、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本画面に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複数のチームが表示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されます。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49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9874D-041D-4257-B11F-D54FBE21BF39}"/>
              </a:ext>
            </a:extLst>
          </p:cNvPr>
          <p:cNvSpPr txBox="1"/>
          <p:nvPr/>
        </p:nvSpPr>
        <p:spPr>
          <a:xfrm>
            <a:off x="262218" y="87406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２．チーム情報確認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1C374C8-3D67-4025-8A11-BC631DA62F65}"/>
              </a:ext>
            </a:extLst>
          </p:cNvPr>
          <p:cNvCxnSpPr/>
          <p:nvPr/>
        </p:nvCxnSpPr>
        <p:spPr>
          <a:xfrm>
            <a:off x="172571" y="856847"/>
            <a:ext cx="1184685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21A3B2-8F18-4021-852A-2962F335C98E}"/>
              </a:ext>
            </a:extLst>
          </p:cNvPr>
          <p:cNvSpPr txBox="1"/>
          <p:nvPr/>
        </p:nvSpPr>
        <p:spPr>
          <a:xfrm>
            <a:off x="658091" y="1103068"/>
            <a:ext cx="1118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以下のように「管理チーム一覧」が表示されない場合は、下記のご対応をお願いします。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E11F3-1C53-41A7-816B-F45ABFA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7D-EB70-4A9A-8282-0922D6863DE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3CFFF81-A2F0-42C5-9E71-036FA382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1" y="1777292"/>
            <a:ext cx="5655077" cy="4579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B551BB-C676-4FF9-BCB1-EF67CB01342D}"/>
              </a:ext>
            </a:extLst>
          </p:cNvPr>
          <p:cNvSpPr/>
          <p:nvPr/>
        </p:nvSpPr>
        <p:spPr>
          <a:xfrm>
            <a:off x="6657474" y="2362829"/>
            <a:ext cx="444307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「管理チーム一覧」が表示されない場合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6229A281-E22B-4420-9B69-2B5C598AEA05}"/>
              </a:ext>
            </a:extLst>
          </p:cNvPr>
          <p:cNvSpPr/>
          <p:nvPr/>
        </p:nvSpPr>
        <p:spPr>
          <a:xfrm>
            <a:off x="6657474" y="2824494"/>
            <a:ext cx="4443073" cy="3095044"/>
          </a:xfrm>
          <a:prstGeom prst="wedgeRectCallout">
            <a:avLst>
              <a:gd name="adj1" fmla="val -62536"/>
              <a:gd name="adj2" fmla="val -62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以下内容をご記載の上、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JHA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事務局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touroku@japan-hockey.org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まで、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ご連絡をお願いします。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①チーム名（正式名称）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②チーム名（フリガナ）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③チーム責任者氏名（フルネーム）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④メールアドレス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⑤電話番号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4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2061</Words>
  <Application>Microsoft Office PowerPoint</Application>
  <PresentationFormat>ワイド画面</PresentationFormat>
  <Paragraphs>278</Paragraphs>
  <Slides>57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2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目次</vt:lpstr>
      <vt:lpstr>１．チーム管理者とは </vt:lpstr>
      <vt:lpstr>PowerPoint プレゼンテーション</vt:lpstr>
      <vt:lpstr>２．チーム情報確認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３．チームメンバー登録 ①システム未登録のチームメンバー登録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３．チームメンバー登録 ②システム登録済みのチームメンバー登録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３．チームメンバー登録 ③システム登録済みの会員からの チーム参加リクエストによるチームメンバー登録</vt:lpstr>
      <vt:lpstr>PowerPoint プレゼンテーション</vt:lpstr>
      <vt:lpstr>PowerPoint プレゼンテーション</vt:lpstr>
      <vt:lpstr>４．チーム会費のお支払い/ チームメンバー会費の代行お支払い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５．チーム参加リクエストによるチーム所属方法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山本賀奈子(cC30839)</dc:creator>
  <cp:lastModifiedBy>miki.s@japan-hockey.org</cp:lastModifiedBy>
  <cp:revision>75</cp:revision>
  <dcterms:created xsi:type="dcterms:W3CDTF">2022-04-07T01:30:16Z</dcterms:created>
  <dcterms:modified xsi:type="dcterms:W3CDTF">2022-04-11T03:43:11Z</dcterms:modified>
</cp:coreProperties>
</file>