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314" r:id="rId3"/>
    <p:sldId id="365" r:id="rId4"/>
    <p:sldId id="366" r:id="rId5"/>
    <p:sldId id="367" r:id="rId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4AC747-40AC-4CC0-A872-B6E142C19582}" v="8" dt="2025-02-08T06:40:35.7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67"/>
    <p:restoredTop sz="94795"/>
  </p:normalViewPr>
  <p:slideViewPr>
    <p:cSldViewPr snapToGrid="0" snapToObjects="1">
      <p:cViewPr varScale="1">
        <p:scale>
          <a:sx n="120" d="100"/>
          <a:sy n="120" d="100"/>
        </p:scale>
        <p:origin x="688"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B0403DF-15C9-3745-8DAB-C803028EC7EB}" type="datetimeFigureOut">
              <a:rPr kumimoji="1" lang="ja-JP" altLang="en-US" smtClean="0"/>
              <a:t>2025/2/28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481D574-C7E4-C441-A3CA-A1AA5ED6523A}" type="slidenum">
              <a:rPr kumimoji="1" lang="ja-JP" altLang="en-US" smtClean="0"/>
              <a:t>‹#›</a:t>
            </a:fld>
            <a:endParaRPr kumimoji="1" lang="ja-JP" altLang="en-US"/>
          </a:p>
        </p:txBody>
      </p:sp>
    </p:spTree>
    <p:extLst>
      <p:ext uri="{BB962C8B-B14F-4D97-AF65-F5344CB8AC3E}">
        <p14:creationId xmlns:p14="http://schemas.microsoft.com/office/powerpoint/2010/main" val="4572741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B0403DF-15C9-3745-8DAB-C803028EC7EB}" type="datetimeFigureOut">
              <a:rPr kumimoji="1" lang="ja-JP" altLang="en-US" smtClean="0"/>
              <a:t>2025/2/28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481D574-C7E4-C441-A3CA-A1AA5ED6523A}" type="slidenum">
              <a:rPr kumimoji="1" lang="ja-JP" altLang="en-US" smtClean="0"/>
              <a:t>‹#›</a:t>
            </a:fld>
            <a:endParaRPr kumimoji="1" lang="ja-JP" altLang="en-US"/>
          </a:p>
        </p:txBody>
      </p:sp>
    </p:spTree>
    <p:extLst>
      <p:ext uri="{BB962C8B-B14F-4D97-AF65-F5344CB8AC3E}">
        <p14:creationId xmlns:p14="http://schemas.microsoft.com/office/powerpoint/2010/main" val="1315922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B0403DF-15C9-3745-8DAB-C803028EC7EB}" type="datetimeFigureOut">
              <a:rPr kumimoji="1" lang="ja-JP" altLang="en-US" smtClean="0"/>
              <a:t>2025/2/28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481D574-C7E4-C441-A3CA-A1AA5ED6523A}" type="slidenum">
              <a:rPr kumimoji="1" lang="ja-JP" altLang="en-US" smtClean="0"/>
              <a:t>‹#›</a:t>
            </a:fld>
            <a:endParaRPr kumimoji="1" lang="ja-JP" altLang="en-US"/>
          </a:p>
        </p:txBody>
      </p:sp>
    </p:spTree>
    <p:extLst>
      <p:ext uri="{BB962C8B-B14F-4D97-AF65-F5344CB8AC3E}">
        <p14:creationId xmlns:p14="http://schemas.microsoft.com/office/powerpoint/2010/main" val="1526172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B0403DF-15C9-3745-8DAB-C803028EC7EB}" type="datetimeFigureOut">
              <a:rPr kumimoji="1" lang="ja-JP" altLang="en-US" smtClean="0"/>
              <a:t>2025/2/28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481D574-C7E4-C441-A3CA-A1AA5ED6523A}" type="slidenum">
              <a:rPr kumimoji="1" lang="ja-JP" altLang="en-US" smtClean="0"/>
              <a:t>‹#›</a:t>
            </a:fld>
            <a:endParaRPr kumimoji="1" lang="ja-JP" altLang="en-US"/>
          </a:p>
        </p:txBody>
      </p:sp>
    </p:spTree>
    <p:extLst>
      <p:ext uri="{BB962C8B-B14F-4D97-AF65-F5344CB8AC3E}">
        <p14:creationId xmlns:p14="http://schemas.microsoft.com/office/powerpoint/2010/main" val="2728897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B0403DF-15C9-3745-8DAB-C803028EC7EB}" type="datetimeFigureOut">
              <a:rPr kumimoji="1" lang="ja-JP" altLang="en-US" smtClean="0"/>
              <a:t>2025/2/28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481D574-C7E4-C441-A3CA-A1AA5ED6523A}" type="slidenum">
              <a:rPr kumimoji="1" lang="ja-JP" altLang="en-US" smtClean="0"/>
              <a:t>‹#›</a:t>
            </a:fld>
            <a:endParaRPr kumimoji="1" lang="ja-JP" altLang="en-US"/>
          </a:p>
        </p:txBody>
      </p:sp>
    </p:spTree>
    <p:extLst>
      <p:ext uri="{BB962C8B-B14F-4D97-AF65-F5344CB8AC3E}">
        <p14:creationId xmlns:p14="http://schemas.microsoft.com/office/powerpoint/2010/main" val="1508846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4B0403DF-15C9-3745-8DAB-C803028EC7EB}" type="datetimeFigureOut">
              <a:rPr kumimoji="1" lang="ja-JP" altLang="en-US" smtClean="0"/>
              <a:t>2025/2/28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481D574-C7E4-C441-A3CA-A1AA5ED6523A}" type="slidenum">
              <a:rPr kumimoji="1" lang="ja-JP" altLang="en-US" smtClean="0"/>
              <a:t>‹#›</a:t>
            </a:fld>
            <a:endParaRPr kumimoji="1" lang="ja-JP" altLang="en-US"/>
          </a:p>
        </p:txBody>
      </p:sp>
    </p:spTree>
    <p:extLst>
      <p:ext uri="{BB962C8B-B14F-4D97-AF65-F5344CB8AC3E}">
        <p14:creationId xmlns:p14="http://schemas.microsoft.com/office/powerpoint/2010/main" val="2483817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4B0403DF-15C9-3745-8DAB-C803028EC7EB}" type="datetimeFigureOut">
              <a:rPr kumimoji="1" lang="ja-JP" altLang="en-US" smtClean="0"/>
              <a:t>2025/2/28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D481D574-C7E4-C441-A3CA-A1AA5ED6523A}" type="slidenum">
              <a:rPr kumimoji="1" lang="ja-JP" altLang="en-US" smtClean="0"/>
              <a:t>‹#›</a:t>
            </a:fld>
            <a:endParaRPr kumimoji="1" lang="ja-JP" altLang="en-US"/>
          </a:p>
        </p:txBody>
      </p:sp>
    </p:spTree>
    <p:extLst>
      <p:ext uri="{BB962C8B-B14F-4D97-AF65-F5344CB8AC3E}">
        <p14:creationId xmlns:p14="http://schemas.microsoft.com/office/powerpoint/2010/main" val="1240665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4B0403DF-15C9-3745-8DAB-C803028EC7EB}" type="datetimeFigureOut">
              <a:rPr kumimoji="1" lang="ja-JP" altLang="en-US" smtClean="0"/>
              <a:t>2025/2/28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481D574-C7E4-C441-A3CA-A1AA5ED6523A}" type="slidenum">
              <a:rPr kumimoji="1" lang="ja-JP" altLang="en-US" smtClean="0"/>
              <a:t>‹#›</a:t>
            </a:fld>
            <a:endParaRPr kumimoji="1" lang="ja-JP" altLang="en-US"/>
          </a:p>
        </p:txBody>
      </p:sp>
    </p:spTree>
    <p:extLst>
      <p:ext uri="{BB962C8B-B14F-4D97-AF65-F5344CB8AC3E}">
        <p14:creationId xmlns:p14="http://schemas.microsoft.com/office/powerpoint/2010/main" val="4105524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0403DF-15C9-3745-8DAB-C803028EC7EB}" type="datetimeFigureOut">
              <a:rPr kumimoji="1" lang="ja-JP" altLang="en-US" smtClean="0"/>
              <a:t>2025/2/28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D481D574-C7E4-C441-A3CA-A1AA5ED6523A}" type="slidenum">
              <a:rPr kumimoji="1" lang="ja-JP" altLang="en-US" smtClean="0"/>
              <a:t>‹#›</a:t>
            </a:fld>
            <a:endParaRPr kumimoji="1" lang="ja-JP" altLang="en-US"/>
          </a:p>
        </p:txBody>
      </p:sp>
    </p:spTree>
    <p:extLst>
      <p:ext uri="{BB962C8B-B14F-4D97-AF65-F5344CB8AC3E}">
        <p14:creationId xmlns:p14="http://schemas.microsoft.com/office/powerpoint/2010/main" val="3742350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B0403DF-15C9-3745-8DAB-C803028EC7EB}" type="datetimeFigureOut">
              <a:rPr kumimoji="1" lang="ja-JP" altLang="en-US" smtClean="0"/>
              <a:t>2025/2/28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481D574-C7E4-C441-A3CA-A1AA5ED6523A}" type="slidenum">
              <a:rPr kumimoji="1" lang="ja-JP" altLang="en-US" smtClean="0"/>
              <a:t>‹#›</a:t>
            </a:fld>
            <a:endParaRPr kumimoji="1" lang="ja-JP" altLang="en-US"/>
          </a:p>
        </p:txBody>
      </p:sp>
    </p:spTree>
    <p:extLst>
      <p:ext uri="{BB962C8B-B14F-4D97-AF65-F5344CB8AC3E}">
        <p14:creationId xmlns:p14="http://schemas.microsoft.com/office/powerpoint/2010/main" val="2397439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B0403DF-15C9-3745-8DAB-C803028EC7EB}" type="datetimeFigureOut">
              <a:rPr kumimoji="1" lang="ja-JP" altLang="en-US" smtClean="0"/>
              <a:t>2025/2/28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481D574-C7E4-C441-A3CA-A1AA5ED6523A}" type="slidenum">
              <a:rPr kumimoji="1" lang="ja-JP" altLang="en-US" smtClean="0"/>
              <a:t>‹#›</a:t>
            </a:fld>
            <a:endParaRPr kumimoji="1" lang="ja-JP" altLang="en-US"/>
          </a:p>
        </p:txBody>
      </p:sp>
    </p:spTree>
    <p:extLst>
      <p:ext uri="{BB962C8B-B14F-4D97-AF65-F5344CB8AC3E}">
        <p14:creationId xmlns:p14="http://schemas.microsoft.com/office/powerpoint/2010/main" val="1363693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0403DF-15C9-3745-8DAB-C803028EC7EB}" type="datetimeFigureOut">
              <a:rPr kumimoji="1" lang="ja-JP" altLang="en-US" smtClean="0"/>
              <a:t>2025/2/28</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81D574-C7E4-C441-A3CA-A1AA5ED6523A}" type="slidenum">
              <a:rPr kumimoji="1" lang="ja-JP" altLang="en-US" smtClean="0"/>
              <a:t>‹#›</a:t>
            </a:fld>
            <a:endParaRPr kumimoji="1" lang="ja-JP" altLang="en-US"/>
          </a:p>
        </p:txBody>
      </p:sp>
    </p:spTree>
    <p:extLst>
      <p:ext uri="{BB962C8B-B14F-4D97-AF65-F5344CB8AC3E}">
        <p14:creationId xmlns:p14="http://schemas.microsoft.com/office/powerpoint/2010/main" val="2704283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B94533-7A6A-AD4A-8F93-75FFDFB39B83}"/>
              </a:ext>
            </a:extLst>
          </p:cNvPr>
          <p:cNvSpPr>
            <a:spLocks noGrp="1"/>
          </p:cNvSpPr>
          <p:nvPr>
            <p:ph type="ctrTitle"/>
          </p:nvPr>
        </p:nvSpPr>
        <p:spPr/>
        <p:txBody>
          <a:bodyPr>
            <a:normAutofit/>
          </a:bodyPr>
          <a:lstStyle/>
          <a:p>
            <a:r>
              <a:rPr lang="ja-JP" altLang="en-US" sz="5400"/>
              <a:t>判定に関するケーススタディ</a:t>
            </a:r>
            <a:endParaRPr kumimoji="1" lang="ja-JP" altLang="en-US" sz="5400"/>
          </a:p>
        </p:txBody>
      </p:sp>
      <p:sp>
        <p:nvSpPr>
          <p:cNvPr id="3" name="字幕 2">
            <a:extLst>
              <a:ext uri="{FF2B5EF4-FFF2-40B4-BE49-F238E27FC236}">
                <a16:creationId xmlns:a16="http://schemas.microsoft.com/office/drawing/2014/main" id="{664AA6AD-D421-0749-996B-E8A431353565}"/>
              </a:ext>
            </a:extLst>
          </p:cNvPr>
          <p:cNvSpPr>
            <a:spLocks noGrp="1"/>
          </p:cNvSpPr>
          <p:nvPr>
            <p:ph type="subTitle" idx="1"/>
          </p:nvPr>
        </p:nvSpPr>
        <p:spPr/>
        <p:txBody>
          <a:bodyPr>
            <a:normAutofit/>
          </a:bodyPr>
          <a:lstStyle/>
          <a:p>
            <a:r>
              <a:rPr lang="ja-JP" altLang="en-US" sz="3600"/>
              <a:t>（映像を見ながら）</a:t>
            </a:r>
            <a:endParaRPr kumimoji="1" lang="ja-JP" altLang="en-US" sz="3600"/>
          </a:p>
        </p:txBody>
      </p:sp>
      <p:pic>
        <p:nvPicPr>
          <p:cNvPr id="4" name="図 3">
            <a:extLst>
              <a:ext uri="{FF2B5EF4-FFF2-40B4-BE49-F238E27FC236}">
                <a16:creationId xmlns:a16="http://schemas.microsoft.com/office/drawing/2014/main" id="{F7AE94BE-3A34-8D85-B838-FA08EACFA3AF}"/>
              </a:ext>
            </a:extLst>
          </p:cNvPr>
          <p:cNvPicPr>
            <a:picLocks noChangeAspect="1"/>
          </p:cNvPicPr>
          <p:nvPr/>
        </p:nvPicPr>
        <p:blipFill>
          <a:blip r:embed="rId2"/>
          <a:stretch>
            <a:fillRect/>
          </a:stretch>
        </p:blipFill>
        <p:spPr>
          <a:xfrm>
            <a:off x="8273760" y="132142"/>
            <a:ext cx="1337033" cy="856207"/>
          </a:xfrm>
          <a:prstGeom prst="rect">
            <a:avLst/>
          </a:prstGeom>
        </p:spPr>
      </p:pic>
      <p:pic>
        <p:nvPicPr>
          <p:cNvPr id="5" name="図 4">
            <a:extLst>
              <a:ext uri="{FF2B5EF4-FFF2-40B4-BE49-F238E27FC236}">
                <a16:creationId xmlns:a16="http://schemas.microsoft.com/office/drawing/2014/main" id="{83E3B1A5-7A1A-BC51-315F-26C43274F37E}"/>
              </a:ext>
            </a:extLst>
          </p:cNvPr>
          <p:cNvPicPr>
            <a:picLocks noChangeAspect="1"/>
          </p:cNvPicPr>
          <p:nvPr/>
        </p:nvPicPr>
        <p:blipFill>
          <a:blip r:embed="rId3"/>
          <a:stretch>
            <a:fillRect/>
          </a:stretch>
        </p:blipFill>
        <p:spPr>
          <a:xfrm>
            <a:off x="9710302" y="128965"/>
            <a:ext cx="1337033" cy="901323"/>
          </a:xfrm>
          <a:prstGeom prst="rect">
            <a:avLst/>
          </a:prstGeom>
        </p:spPr>
      </p:pic>
      <p:pic>
        <p:nvPicPr>
          <p:cNvPr id="6" name="図 5">
            <a:extLst>
              <a:ext uri="{FF2B5EF4-FFF2-40B4-BE49-F238E27FC236}">
                <a16:creationId xmlns:a16="http://schemas.microsoft.com/office/drawing/2014/main" id="{D39E4CAE-DA7C-43DB-891B-10EA2A1843CD}"/>
              </a:ext>
            </a:extLst>
          </p:cNvPr>
          <p:cNvPicPr>
            <a:picLocks noChangeAspect="1"/>
          </p:cNvPicPr>
          <p:nvPr/>
        </p:nvPicPr>
        <p:blipFill>
          <a:blip r:embed="rId4"/>
          <a:stretch>
            <a:fillRect/>
          </a:stretch>
        </p:blipFill>
        <p:spPr>
          <a:xfrm>
            <a:off x="11117140" y="128966"/>
            <a:ext cx="1008254" cy="866468"/>
          </a:xfrm>
          <a:prstGeom prst="rect">
            <a:avLst/>
          </a:prstGeom>
        </p:spPr>
      </p:pic>
    </p:spTree>
    <p:extLst>
      <p:ext uri="{BB962C8B-B14F-4D97-AF65-F5344CB8AC3E}">
        <p14:creationId xmlns:p14="http://schemas.microsoft.com/office/powerpoint/2010/main" val="2207831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797F5CB-2C32-894A-B6AE-C2F157679D3B}"/>
              </a:ext>
            </a:extLst>
          </p:cNvPr>
          <p:cNvSpPr>
            <a:spLocks noGrp="1"/>
          </p:cNvSpPr>
          <p:nvPr>
            <p:ph type="title"/>
          </p:nvPr>
        </p:nvSpPr>
        <p:spPr>
          <a:xfrm>
            <a:off x="831850" y="768349"/>
            <a:ext cx="10515600" cy="1334251"/>
          </a:xfrm>
        </p:spPr>
        <p:txBody>
          <a:bodyPr/>
          <a:lstStyle/>
          <a:p>
            <a:r>
              <a:rPr kumimoji="1" lang="ja-JP" altLang="en-US"/>
              <a:t>はじめに</a:t>
            </a:r>
          </a:p>
        </p:txBody>
      </p:sp>
      <p:sp>
        <p:nvSpPr>
          <p:cNvPr id="3" name="テキスト プレースホルダー 2">
            <a:extLst>
              <a:ext uri="{FF2B5EF4-FFF2-40B4-BE49-F238E27FC236}">
                <a16:creationId xmlns:a16="http://schemas.microsoft.com/office/drawing/2014/main" id="{7FA41663-E55C-FE48-8FAD-E464F52D79B2}"/>
              </a:ext>
            </a:extLst>
          </p:cNvPr>
          <p:cNvSpPr>
            <a:spLocks noGrp="1"/>
          </p:cNvSpPr>
          <p:nvPr>
            <p:ph type="body" idx="1"/>
          </p:nvPr>
        </p:nvSpPr>
        <p:spPr>
          <a:xfrm>
            <a:off x="831850" y="2225842"/>
            <a:ext cx="10515600" cy="3863809"/>
          </a:xfrm>
        </p:spPr>
        <p:txBody>
          <a:bodyPr>
            <a:normAutofit/>
          </a:bodyPr>
          <a:lstStyle/>
          <a:p>
            <a:r>
              <a:rPr lang="ja-JP" altLang="en-US" sz="3200" dirty="0">
                <a:solidFill>
                  <a:srgbClr val="002060"/>
                </a:solidFill>
                <a:latin typeface="+mj-lt"/>
              </a:rPr>
              <a:t>責任と義務（競技規則２ページ）</a:t>
            </a:r>
            <a:endParaRPr lang="en-US" altLang="ja-JP" sz="3200" dirty="0">
              <a:solidFill>
                <a:srgbClr val="002060"/>
              </a:solidFill>
              <a:latin typeface="+mj-lt"/>
            </a:endParaRPr>
          </a:p>
          <a:p>
            <a:r>
              <a:rPr lang="ja-JP" altLang="ja-JP" sz="2000" dirty="0">
                <a:solidFill>
                  <a:srgbClr val="002060"/>
                </a:solidFill>
                <a:latin typeface="+mj-lt"/>
              </a:rPr>
              <a:t>ホッケー競技に参加する者は、本規則書記載のホッケー競技規則およびその他の情報を知っておかなければならない。そして、本規則書に従って行動することを要求するものである。</a:t>
            </a:r>
          </a:p>
          <a:p>
            <a:endParaRPr lang="en-US" altLang="ja-JP" sz="2000" dirty="0">
              <a:solidFill>
                <a:srgbClr val="002060"/>
              </a:solidFill>
              <a:latin typeface="+mj-lt"/>
            </a:endParaRPr>
          </a:p>
          <a:p>
            <a:r>
              <a:rPr lang="ja-JP" altLang="ja-JP" sz="2000" dirty="0">
                <a:solidFill>
                  <a:srgbClr val="002060"/>
                </a:solidFill>
                <a:latin typeface="+mj-lt"/>
              </a:rPr>
              <a:t>安全ということを、第一に強調する。試合に関わるすべて人は、自分以外の人の安全に十分配慮して行動しなければならない。</a:t>
            </a:r>
            <a:endParaRPr lang="en-US" altLang="ja-JP" sz="2000" dirty="0">
              <a:solidFill>
                <a:srgbClr val="002060"/>
              </a:solidFill>
              <a:latin typeface="+mj-lt"/>
            </a:endParaRPr>
          </a:p>
          <a:p>
            <a:endParaRPr lang="en-US" altLang="ja-JP" sz="2000" dirty="0">
              <a:solidFill>
                <a:srgbClr val="002060"/>
              </a:solidFill>
              <a:latin typeface="+mj-lt"/>
            </a:endParaRPr>
          </a:p>
          <a:p>
            <a:r>
              <a:rPr lang="ja-JP" altLang="en-US" sz="2000" dirty="0">
                <a:solidFill>
                  <a:srgbClr val="002060"/>
                </a:solidFill>
                <a:latin typeface="+mj-lt"/>
              </a:rPr>
              <a:t>アンパイアは、試合をコントロールし、フェアプレイがかくじつに実行されるようにするという大事な役割を果たす。</a:t>
            </a:r>
            <a:endParaRPr lang="ja-JP" altLang="ja-JP" sz="2000" dirty="0">
              <a:solidFill>
                <a:srgbClr val="002060"/>
              </a:solidFill>
              <a:latin typeface="+mj-lt"/>
            </a:endParaRPr>
          </a:p>
          <a:p>
            <a:endParaRPr kumimoji="1" lang="ja-JP" altLang="en-US" dirty="0"/>
          </a:p>
        </p:txBody>
      </p:sp>
      <p:pic>
        <p:nvPicPr>
          <p:cNvPr id="4" name="図 3">
            <a:extLst>
              <a:ext uri="{FF2B5EF4-FFF2-40B4-BE49-F238E27FC236}">
                <a16:creationId xmlns:a16="http://schemas.microsoft.com/office/drawing/2014/main" id="{7E16CAFE-E3C3-0B55-51F6-E4DFA4DE5C09}"/>
              </a:ext>
            </a:extLst>
          </p:cNvPr>
          <p:cNvPicPr>
            <a:picLocks noChangeAspect="1"/>
          </p:cNvPicPr>
          <p:nvPr/>
        </p:nvPicPr>
        <p:blipFill>
          <a:blip r:embed="rId2"/>
          <a:stretch>
            <a:fillRect/>
          </a:stretch>
        </p:blipFill>
        <p:spPr>
          <a:xfrm>
            <a:off x="8273760" y="132142"/>
            <a:ext cx="1337033" cy="856207"/>
          </a:xfrm>
          <a:prstGeom prst="rect">
            <a:avLst/>
          </a:prstGeom>
        </p:spPr>
      </p:pic>
      <p:pic>
        <p:nvPicPr>
          <p:cNvPr id="5" name="図 4">
            <a:extLst>
              <a:ext uri="{FF2B5EF4-FFF2-40B4-BE49-F238E27FC236}">
                <a16:creationId xmlns:a16="http://schemas.microsoft.com/office/drawing/2014/main" id="{B32D6819-475E-4164-F8FE-FCE6CC012DD0}"/>
              </a:ext>
            </a:extLst>
          </p:cNvPr>
          <p:cNvPicPr>
            <a:picLocks noChangeAspect="1"/>
          </p:cNvPicPr>
          <p:nvPr/>
        </p:nvPicPr>
        <p:blipFill>
          <a:blip r:embed="rId3"/>
          <a:stretch>
            <a:fillRect/>
          </a:stretch>
        </p:blipFill>
        <p:spPr>
          <a:xfrm>
            <a:off x="9710302" y="128965"/>
            <a:ext cx="1337033" cy="901323"/>
          </a:xfrm>
          <a:prstGeom prst="rect">
            <a:avLst/>
          </a:prstGeom>
        </p:spPr>
      </p:pic>
      <p:pic>
        <p:nvPicPr>
          <p:cNvPr id="6" name="図 5">
            <a:extLst>
              <a:ext uri="{FF2B5EF4-FFF2-40B4-BE49-F238E27FC236}">
                <a16:creationId xmlns:a16="http://schemas.microsoft.com/office/drawing/2014/main" id="{47E80D16-621C-06CB-C508-CFBD50299D0B}"/>
              </a:ext>
            </a:extLst>
          </p:cNvPr>
          <p:cNvPicPr>
            <a:picLocks noChangeAspect="1"/>
          </p:cNvPicPr>
          <p:nvPr/>
        </p:nvPicPr>
        <p:blipFill>
          <a:blip r:embed="rId4"/>
          <a:stretch>
            <a:fillRect/>
          </a:stretch>
        </p:blipFill>
        <p:spPr>
          <a:xfrm>
            <a:off x="11117140" y="128966"/>
            <a:ext cx="1008254" cy="866468"/>
          </a:xfrm>
          <a:prstGeom prst="rect">
            <a:avLst/>
          </a:prstGeom>
        </p:spPr>
      </p:pic>
    </p:spTree>
    <p:extLst>
      <p:ext uri="{BB962C8B-B14F-4D97-AF65-F5344CB8AC3E}">
        <p14:creationId xmlns:p14="http://schemas.microsoft.com/office/powerpoint/2010/main" val="35434801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a:extLst>
            <a:ext uri="{FF2B5EF4-FFF2-40B4-BE49-F238E27FC236}">
              <a16:creationId xmlns:a16="http://schemas.microsoft.com/office/drawing/2014/main" id="{D84A4449-EDA1-59AB-D2C3-E4DD137F542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2B00DF0-B821-85CD-CE25-08795E6A669B}"/>
              </a:ext>
            </a:extLst>
          </p:cNvPr>
          <p:cNvSpPr>
            <a:spLocks noGrp="1"/>
          </p:cNvSpPr>
          <p:nvPr>
            <p:ph type="title"/>
          </p:nvPr>
        </p:nvSpPr>
        <p:spPr>
          <a:xfrm>
            <a:off x="938561" y="2999677"/>
            <a:ext cx="10515600" cy="1759647"/>
          </a:xfrm>
        </p:spPr>
        <p:txBody>
          <a:bodyPr>
            <a:normAutofit/>
          </a:bodyPr>
          <a:lstStyle/>
          <a:p>
            <a:pPr algn="ctr"/>
            <a:r>
              <a:rPr lang="ja-JP" altLang="en-US" sz="3600" dirty="0"/>
              <a:t>守備側プレイヤーが故意にバックラインを</a:t>
            </a:r>
            <a:br>
              <a:rPr lang="en-US" altLang="ja-JP" sz="3600" dirty="0"/>
            </a:br>
            <a:r>
              <a:rPr lang="ja-JP" altLang="en-US" sz="3600" dirty="0"/>
              <a:t>超えるようにプレイする行為（</a:t>
            </a:r>
            <a:r>
              <a:rPr lang="en-US" altLang="ja-JP" sz="3600" dirty="0"/>
              <a:t>PC</a:t>
            </a:r>
            <a:r>
              <a:rPr lang="ja-JP" altLang="en-US" sz="3600" dirty="0"/>
              <a:t>）</a:t>
            </a:r>
            <a:br>
              <a:rPr lang="en-US" altLang="ja-JP" sz="3600" dirty="0"/>
            </a:br>
            <a:endParaRPr kumimoji="1" lang="ja-JP" altLang="en-US" sz="3600" dirty="0"/>
          </a:p>
        </p:txBody>
      </p:sp>
      <p:pic>
        <p:nvPicPr>
          <p:cNvPr id="3" name="図 2">
            <a:extLst>
              <a:ext uri="{FF2B5EF4-FFF2-40B4-BE49-F238E27FC236}">
                <a16:creationId xmlns:a16="http://schemas.microsoft.com/office/drawing/2014/main" id="{7BBB53A9-005F-56A6-3819-C9D8D2899D66}"/>
              </a:ext>
            </a:extLst>
          </p:cNvPr>
          <p:cNvPicPr>
            <a:picLocks noChangeAspect="1"/>
          </p:cNvPicPr>
          <p:nvPr/>
        </p:nvPicPr>
        <p:blipFill>
          <a:blip r:embed="rId2"/>
          <a:stretch>
            <a:fillRect/>
          </a:stretch>
        </p:blipFill>
        <p:spPr>
          <a:xfrm>
            <a:off x="8273760" y="132142"/>
            <a:ext cx="1337033" cy="856207"/>
          </a:xfrm>
          <a:prstGeom prst="rect">
            <a:avLst/>
          </a:prstGeom>
        </p:spPr>
      </p:pic>
      <p:pic>
        <p:nvPicPr>
          <p:cNvPr id="4" name="図 3">
            <a:extLst>
              <a:ext uri="{FF2B5EF4-FFF2-40B4-BE49-F238E27FC236}">
                <a16:creationId xmlns:a16="http://schemas.microsoft.com/office/drawing/2014/main" id="{2C96CAA2-34BA-DE91-3805-C8873AA80459}"/>
              </a:ext>
            </a:extLst>
          </p:cNvPr>
          <p:cNvPicPr>
            <a:picLocks noChangeAspect="1"/>
          </p:cNvPicPr>
          <p:nvPr/>
        </p:nvPicPr>
        <p:blipFill>
          <a:blip r:embed="rId3"/>
          <a:stretch>
            <a:fillRect/>
          </a:stretch>
        </p:blipFill>
        <p:spPr>
          <a:xfrm>
            <a:off x="9710302" y="128965"/>
            <a:ext cx="1337033" cy="901323"/>
          </a:xfrm>
          <a:prstGeom prst="rect">
            <a:avLst/>
          </a:prstGeom>
        </p:spPr>
      </p:pic>
      <p:pic>
        <p:nvPicPr>
          <p:cNvPr id="5" name="図 4">
            <a:extLst>
              <a:ext uri="{FF2B5EF4-FFF2-40B4-BE49-F238E27FC236}">
                <a16:creationId xmlns:a16="http://schemas.microsoft.com/office/drawing/2014/main" id="{7BED63C3-F026-6E0D-B976-1F1D52227C31}"/>
              </a:ext>
            </a:extLst>
          </p:cNvPr>
          <p:cNvPicPr>
            <a:picLocks noChangeAspect="1"/>
          </p:cNvPicPr>
          <p:nvPr/>
        </p:nvPicPr>
        <p:blipFill>
          <a:blip r:embed="rId4"/>
          <a:stretch>
            <a:fillRect/>
          </a:stretch>
        </p:blipFill>
        <p:spPr>
          <a:xfrm>
            <a:off x="11117140" y="128966"/>
            <a:ext cx="1008254" cy="866468"/>
          </a:xfrm>
          <a:prstGeom prst="rect">
            <a:avLst/>
          </a:prstGeom>
        </p:spPr>
      </p:pic>
    </p:spTree>
    <p:extLst>
      <p:ext uri="{BB962C8B-B14F-4D97-AF65-F5344CB8AC3E}">
        <p14:creationId xmlns:p14="http://schemas.microsoft.com/office/powerpoint/2010/main" val="1743079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2CF5A-DF0B-0A8E-CDAA-2DD3DC6ADD5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29D54D84-1D2B-CC98-9481-B7CA09DF92B1}"/>
              </a:ext>
            </a:extLst>
          </p:cNvPr>
          <p:cNvSpPr>
            <a:spLocks noGrp="1"/>
          </p:cNvSpPr>
          <p:nvPr>
            <p:ph type="title"/>
          </p:nvPr>
        </p:nvSpPr>
        <p:spPr>
          <a:xfrm>
            <a:off x="1527748" y="375450"/>
            <a:ext cx="10515600" cy="1325563"/>
          </a:xfrm>
        </p:spPr>
        <p:txBody>
          <a:bodyPr>
            <a:normAutofit fontScale="90000"/>
          </a:bodyPr>
          <a:lstStyle/>
          <a:p>
            <a:r>
              <a:rPr lang="ja-JP" altLang="en-US" sz="2000" dirty="0">
                <a:ea typeface="游ゴシック Light"/>
              </a:rPr>
              <a:t>・参考事例映像１</a:t>
            </a:r>
            <a:br>
              <a:rPr lang="en-US" altLang="ja-JP" sz="2000" dirty="0">
                <a:ea typeface="游ゴシック Light"/>
              </a:rPr>
            </a:br>
            <a:br>
              <a:rPr lang="en-US" altLang="ja-JP" sz="2000" dirty="0">
                <a:ea typeface="游ゴシック Light"/>
              </a:rPr>
            </a:br>
            <a:r>
              <a:rPr lang="ja-JP" altLang="en-US" sz="2000" dirty="0">
                <a:ea typeface="游ゴシック Light"/>
              </a:rPr>
              <a:t>　いずれの映像も守備プレイヤーのプレイは故意にバックラインを超えるプレイと</a:t>
            </a:r>
            <a:br>
              <a:rPr lang="en-US" altLang="ja-JP" sz="2000" dirty="0">
                <a:ea typeface="游ゴシック Light"/>
              </a:rPr>
            </a:br>
            <a:r>
              <a:rPr lang="ja-JP" altLang="en-US" sz="2000" dirty="0">
                <a:ea typeface="游ゴシック Light"/>
              </a:rPr>
              <a:t>　みなされる。　</a:t>
            </a:r>
            <a:br>
              <a:rPr lang="en-US" altLang="ja-JP" sz="2000" dirty="0">
                <a:ea typeface="游ゴシック Light"/>
              </a:rPr>
            </a:br>
            <a:r>
              <a:rPr lang="ja-JP" altLang="en-US" sz="2000" dirty="0">
                <a:ea typeface="游ゴシック Light"/>
              </a:rPr>
              <a:t>　</a:t>
            </a:r>
            <a:endParaRPr kumimoji="1" lang="ja-JP" altLang="en-US" sz="2200" dirty="0">
              <a:ea typeface="游ゴシック Light"/>
            </a:endParaRPr>
          </a:p>
        </p:txBody>
      </p:sp>
      <p:pic>
        <p:nvPicPr>
          <p:cNvPr id="5" name="Slide 20.2mp4">
            <a:hlinkClick r:id="" action="ppaction://media"/>
            <a:extLst>
              <a:ext uri="{FF2B5EF4-FFF2-40B4-BE49-F238E27FC236}">
                <a16:creationId xmlns:a16="http://schemas.microsoft.com/office/drawing/2014/main" id="{84D82435-D1FA-4F04-16F0-304753757A9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706758" y="1581908"/>
            <a:ext cx="8701087" cy="4894251"/>
          </a:xfrm>
        </p:spPr>
      </p:pic>
    </p:spTree>
    <p:extLst>
      <p:ext uri="{BB962C8B-B14F-4D97-AF65-F5344CB8AC3E}">
        <p14:creationId xmlns:p14="http://schemas.microsoft.com/office/powerpoint/2010/main" val="895950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5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BA789-85F0-5E94-C85F-33492BC949AA}"/>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7D551ED-80F8-F87E-F030-E1AD953F3BCC}"/>
              </a:ext>
            </a:extLst>
          </p:cNvPr>
          <p:cNvSpPr>
            <a:spLocks noGrp="1"/>
          </p:cNvSpPr>
          <p:nvPr>
            <p:ph type="title"/>
          </p:nvPr>
        </p:nvSpPr>
        <p:spPr>
          <a:xfrm>
            <a:off x="1414335" y="428454"/>
            <a:ext cx="10515600" cy="1325563"/>
          </a:xfrm>
        </p:spPr>
        <p:txBody>
          <a:bodyPr>
            <a:normAutofit fontScale="90000"/>
          </a:bodyPr>
          <a:lstStyle/>
          <a:p>
            <a:r>
              <a:rPr lang="ja-JP" altLang="en-US" sz="2400" dirty="0">
                <a:ea typeface="游ゴシック Light"/>
              </a:rPr>
              <a:t>・参考事例映像２</a:t>
            </a:r>
            <a:br>
              <a:rPr lang="en-US" altLang="ja-JP" sz="2400" dirty="0">
                <a:ea typeface="游ゴシック Light"/>
              </a:rPr>
            </a:br>
            <a:br>
              <a:rPr lang="en-US" altLang="ja-JP" sz="2400" dirty="0">
                <a:ea typeface="游ゴシック Light"/>
              </a:rPr>
            </a:br>
            <a:r>
              <a:rPr lang="ja-JP" altLang="en-US" sz="2400" dirty="0">
                <a:ea typeface="游ゴシック Light"/>
              </a:rPr>
              <a:t>　</a:t>
            </a:r>
            <a:r>
              <a:rPr lang="ja-JP" altLang="en-US" sz="2000" dirty="0">
                <a:ea typeface="游ゴシック Light"/>
              </a:rPr>
              <a:t>守備側プレイヤー（水色）が、明らかに故意にバックラインを超えるように</a:t>
            </a:r>
            <a:br>
              <a:rPr lang="en-US" altLang="ja-JP" sz="2000" dirty="0">
                <a:ea typeface="游ゴシック Light"/>
              </a:rPr>
            </a:br>
            <a:r>
              <a:rPr lang="ja-JP" altLang="en-US" sz="2000" dirty="0">
                <a:ea typeface="游ゴシック Light"/>
              </a:rPr>
              <a:t>　プレイしたため、再</a:t>
            </a:r>
            <a:r>
              <a:rPr lang="en-US" altLang="ja-JP" sz="2000" dirty="0">
                <a:ea typeface="游ゴシック Light"/>
              </a:rPr>
              <a:t>PC</a:t>
            </a:r>
            <a:r>
              <a:rPr lang="ja-JP" altLang="en-US" sz="2000" dirty="0">
                <a:ea typeface="游ゴシック Light"/>
              </a:rPr>
              <a:t>となる。</a:t>
            </a:r>
            <a:br>
              <a:rPr lang="en-US" altLang="ja-JP" sz="2000" dirty="0">
                <a:ea typeface="游ゴシック Light"/>
              </a:rPr>
            </a:br>
            <a:r>
              <a:rPr lang="ja-JP" altLang="en-US" sz="2000" dirty="0">
                <a:ea typeface="游ゴシック Light"/>
              </a:rPr>
              <a:t>　</a:t>
            </a:r>
            <a:endParaRPr kumimoji="1" lang="ja-JP" altLang="en-US" sz="2200" dirty="0">
              <a:ea typeface="游ゴシック Light"/>
            </a:endParaRPr>
          </a:p>
        </p:txBody>
      </p:sp>
      <p:pic>
        <p:nvPicPr>
          <p:cNvPr id="6" name="Ball_over_backline5323">
            <a:hlinkClick r:id="" action="ppaction://media"/>
            <a:extLst>
              <a:ext uri="{FF2B5EF4-FFF2-40B4-BE49-F238E27FC236}">
                <a16:creationId xmlns:a16="http://schemas.microsoft.com/office/drawing/2014/main" id="{DFCFDD2D-AE03-E5A3-BCF4-A7DFA3E49C0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94217" y="1581908"/>
            <a:ext cx="8834104" cy="4969071"/>
          </a:xfrm>
        </p:spPr>
      </p:pic>
    </p:spTree>
    <p:extLst>
      <p:ext uri="{BB962C8B-B14F-4D97-AF65-F5344CB8AC3E}">
        <p14:creationId xmlns:p14="http://schemas.microsoft.com/office/powerpoint/2010/main" val="846603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3351</TotalTime>
  <Words>198</Words>
  <Application>Microsoft Macintosh PowerPoint</Application>
  <PresentationFormat>ワイド画面</PresentationFormat>
  <Paragraphs>12</Paragraphs>
  <Slides>5</Slides>
  <Notes>0</Notes>
  <HiddenSlides>0</HiddenSlides>
  <MMClips>2</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5</vt:i4>
      </vt:variant>
    </vt:vector>
  </HeadingPairs>
  <TitlesOfParts>
    <vt:vector size="10" baseType="lpstr">
      <vt:lpstr>游ゴシック Light</vt:lpstr>
      <vt:lpstr>Arial</vt:lpstr>
      <vt:lpstr>Calibri</vt:lpstr>
      <vt:lpstr>Calibri Light</vt:lpstr>
      <vt:lpstr>Office テーマ</vt:lpstr>
      <vt:lpstr>判定に関するケーススタディ</vt:lpstr>
      <vt:lpstr>はじめに</vt:lpstr>
      <vt:lpstr>守備側プレイヤーが故意にバックラインを 超えるようにプレイする行為（PC） </vt:lpstr>
      <vt:lpstr>・参考事例映像１  　いずれの映像も守備プレイヤーのプレイは故意にバックラインを超えるプレイと 　みなされる。　 　</vt:lpstr>
      <vt:lpstr>・参考事例映像２  　守備側プレイヤー（水色）が、明らかに故意にバックラインを超えるように 　プレイしたため、再PCとなる。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判定に関するケーススタディ</dc:title>
  <dc:creator>藤村 利道</dc:creator>
  <cp:lastModifiedBy>vxu</cp:lastModifiedBy>
  <cp:revision>124</cp:revision>
  <dcterms:created xsi:type="dcterms:W3CDTF">2021-01-16T00:56:26Z</dcterms:created>
  <dcterms:modified xsi:type="dcterms:W3CDTF">2025-02-28T03:35:51Z</dcterms:modified>
</cp:coreProperties>
</file>