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72" r:id="rId2"/>
    <p:sldId id="338" r:id="rId3"/>
    <p:sldId id="356" r:id="rId4"/>
    <p:sldId id="352" r:id="rId5"/>
    <p:sldId id="331" r:id="rId6"/>
    <p:sldId id="351" r:id="rId7"/>
    <p:sldId id="354" r:id="rId8"/>
    <p:sldId id="308" r:id="rId9"/>
    <p:sldId id="309" r:id="rId10"/>
    <p:sldId id="332" r:id="rId11"/>
    <p:sldId id="355" r:id="rId12"/>
    <p:sldId id="35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AC747-40AC-4CC0-A872-B6E142C19582}" v="8" dt="2025-02-08T06:40:35.7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795"/>
  </p:normalViewPr>
  <p:slideViewPr>
    <p:cSldViewPr snapToGrid="0" snapToObjects="1">
      <p:cViewPr varScale="1">
        <p:scale>
          <a:sx n="120" d="100"/>
          <a:sy n="120" d="100"/>
        </p:scale>
        <p:origin x="68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57274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2889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08846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83817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4066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05524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423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9743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63693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1592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2617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042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6DF99D-7595-031B-3251-E6B8D7F9F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2424785-9816-A139-536B-5E1D5820C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561" y="2999677"/>
            <a:ext cx="10515600" cy="1759647"/>
          </a:xfrm>
        </p:spPr>
        <p:txBody>
          <a:bodyPr>
            <a:normAutofit/>
          </a:bodyPr>
          <a:lstStyle/>
          <a:p>
            <a:pPr algn="ctr"/>
            <a:r>
              <a:rPr lang="ja-JP" altLang="en-US" sz="3600" dirty="0"/>
              <a:t>空中に上げられたボール</a:t>
            </a:r>
            <a:br>
              <a:rPr lang="en-US" altLang="ja-JP" sz="3600" dirty="0"/>
            </a:br>
            <a:endParaRPr kumimoji="1" lang="ja-JP" altLang="en-US" sz="3600" dirty="0"/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D730A82E-60E4-3DBA-5937-B91DB5DC2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3760" y="132142"/>
            <a:ext cx="1337033" cy="856207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D1FBFE56-E23D-EAB8-A360-8B4D76C322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302" y="128965"/>
            <a:ext cx="1337033" cy="901323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3DC7F61D-4D50-6945-7E83-E26C6EFCB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17140" y="128966"/>
            <a:ext cx="1008254" cy="86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66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3334ED3-18C5-B49B-DB92-8715DEF35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442" y="225421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200" dirty="0">
                <a:ea typeface="游ゴシック Light"/>
              </a:rPr>
              <a:t>・参考事例映像４ </a:t>
            </a:r>
            <a:r>
              <a:rPr lang="ja-JP" altLang="en-US" sz="2200" dirty="0">
                <a:ea typeface="游ゴシック Light"/>
              </a:rPr>
              <a:t>（</a:t>
            </a:r>
            <a:r>
              <a:rPr lang="en-US" altLang="ja-JP" sz="2200" dirty="0">
                <a:ea typeface="游ゴシック Light"/>
              </a:rPr>
              <a:t>2024HJL</a:t>
            </a:r>
            <a:r>
              <a:rPr lang="ja-JP" altLang="en-US" sz="2200" dirty="0">
                <a:ea typeface="游ゴシック Light"/>
              </a:rPr>
              <a:t>ビデオレビューより）</a:t>
            </a:r>
            <a:br>
              <a:rPr lang="en-US" altLang="ja-JP" sz="2200" dirty="0">
                <a:ea typeface="游ゴシック Light"/>
              </a:rPr>
            </a:br>
            <a:br>
              <a:rPr lang="en-US" altLang="ja-JP" sz="22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何も反則が起こっていないプレイ　　</a:t>
            </a:r>
            <a:r>
              <a:rPr lang="ja-JP" altLang="en-US" sz="2800" dirty="0">
                <a:ea typeface="游ゴシック Light"/>
              </a:rPr>
              <a:t>　</a:t>
            </a:r>
            <a:br>
              <a:rPr lang="en-US" altLang="ja-JP" sz="2800" dirty="0">
                <a:ea typeface="游ゴシック Light"/>
              </a:rPr>
            </a:br>
            <a:endParaRPr kumimoji="1" lang="ja-JP" altLang="en-US" sz="2800" dirty="0"/>
          </a:p>
        </p:txBody>
      </p:sp>
      <p:pic>
        <p:nvPicPr>
          <p:cNvPr id="6" name="スクープ">
            <a:hlinkClick r:id="" action="ppaction://media"/>
            <a:extLst>
              <a:ext uri="{FF2B5EF4-FFF2-40B4-BE49-F238E27FC236}">
                <a16:creationId xmlns:a16="http://schemas.microsoft.com/office/drawing/2014/main" id="{FAAB4EEA-A2D1-2326-BE9C-5D00201F40F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5165" y="1156366"/>
            <a:ext cx="7881669" cy="5476213"/>
          </a:xfrm>
        </p:spPr>
      </p:pic>
    </p:spTree>
    <p:extLst>
      <p:ext uri="{BB962C8B-B14F-4D97-AF65-F5344CB8AC3E}">
        <p14:creationId xmlns:p14="http://schemas.microsoft.com/office/powerpoint/2010/main" val="365677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E5765-FDA9-3951-7D35-0C7AD6A0B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0C896C9-3D02-C644-5991-FCE9BBD12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777" y="182764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</a:t>
            </a:r>
            <a:r>
              <a:rPr lang="ja-JP" altLang="en-US" sz="2400" dirty="0">
                <a:ea typeface="游ゴシック Light"/>
              </a:rPr>
              <a:t>５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何も反則が起こっていないプレイ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Slide 50">
            <a:hlinkClick r:id="" action="ppaction://media"/>
            <a:extLst>
              <a:ext uri="{FF2B5EF4-FFF2-40B4-BE49-F238E27FC236}">
                <a16:creationId xmlns:a16="http://schemas.microsoft.com/office/drawing/2014/main" id="{5CA79EED-0ED2-2D43-AC6E-F444B5ACAF0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8625" y="1521876"/>
            <a:ext cx="8801806" cy="4950904"/>
          </a:xfrm>
        </p:spPr>
      </p:pic>
    </p:spTree>
    <p:extLst>
      <p:ext uri="{BB962C8B-B14F-4D97-AF65-F5344CB8AC3E}">
        <p14:creationId xmlns:p14="http://schemas.microsoft.com/office/powerpoint/2010/main" val="31494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BB06D-9B5B-5D61-AC09-1ECE009BA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1F12CAE-611A-D111-0849-31D555441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865" y="1963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</a:t>
            </a:r>
            <a:r>
              <a:rPr lang="ja-JP" altLang="en-US" sz="2400" dirty="0">
                <a:ea typeface="游ゴシック Light"/>
              </a:rPr>
              <a:t>６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スクープの落下地点にいる守備側プレイヤー（黒）の</a:t>
            </a:r>
            <a:r>
              <a:rPr lang="en-US" altLang="ja-JP" sz="2000" dirty="0">
                <a:ea typeface="游ゴシック Light"/>
              </a:rPr>
              <a:t>5m</a:t>
            </a:r>
            <a:r>
              <a:rPr lang="ja-JP" altLang="en-US" sz="2000" dirty="0">
                <a:ea typeface="游ゴシック Light"/>
              </a:rPr>
              <a:t>以内の距離に攻撃側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プレイヤー（白）が近づいているため、攻撃側（白）の反則となる。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slide 36.1">
            <a:hlinkClick r:id="" action="ppaction://media"/>
            <a:extLst>
              <a:ext uri="{FF2B5EF4-FFF2-40B4-BE49-F238E27FC236}">
                <a16:creationId xmlns:a16="http://schemas.microsoft.com/office/drawing/2014/main" id="{EF8B255F-AE96-B16D-EE05-856AF801549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0150" y="1521876"/>
            <a:ext cx="8928416" cy="5022120"/>
          </a:xfrm>
        </p:spPr>
      </p:pic>
    </p:spTree>
    <p:extLst>
      <p:ext uri="{BB962C8B-B14F-4D97-AF65-F5344CB8AC3E}">
        <p14:creationId xmlns:p14="http://schemas.microsoft.com/office/powerpoint/2010/main" val="266921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2AF358D-2A79-1C41-BFAE-BB268C1E3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787" y="1963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</a:t>
            </a:r>
            <a:r>
              <a:rPr lang="ja-JP" altLang="en-US" sz="2400" dirty="0">
                <a:ea typeface="游ゴシック Light"/>
              </a:rPr>
              <a:t>７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スクープの落下地点に攻撃側プレイヤー（黒）がいるが、守備側プレイヤー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（白）が遅れて入ってきたため守備側（白）の反則となる。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Aerial Intercept Fail Free Hit">
            <a:hlinkClick r:id="" action="ppaction://media"/>
            <a:extLst>
              <a:ext uri="{FF2B5EF4-FFF2-40B4-BE49-F238E27FC236}">
                <a16:creationId xmlns:a16="http://schemas.microsoft.com/office/drawing/2014/main" id="{E35E47E9-B8BC-AE46-91A8-1DD06EDA05D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1468" y="1521876"/>
            <a:ext cx="8829063" cy="496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20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99101-F17B-3DCE-429A-8E2D73C86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BD742ED-9080-54F5-0B3D-9193A841A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797" y="1963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</a:t>
            </a:r>
            <a:r>
              <a:rPr lang="ja-JP" altLang="en-US" sz="2400" dirty="0">
                <a:ea typeface="游ゴシック Light"/>
              </a:rPr>
              <a:t>８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スクープの落下地点に攻撃側プレイヤー（赤）がいるが、守備側プレイヤー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（白）が遅れて入ってきたため守備側（白）の反則となる。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5" name="Slide 39">
            <a:hlinkClick r:id="" action="ppaction://media"/>
            <a:extLst>
              <a:ext uri="{FF2B5EF4-FFF2-40B4-BE49-F238E27FC236}">
                <a16:creationId xmlns:a16="http://schemas.microsoft.com/office/drawing/2014/main" id="{28331FA5-7890-7CF5-ADFD-B8ADDDAD487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8063" y="1521876"/>
            <a:ext cx="8815874" cy="4958817"/>
          </a:xfrm>
        </p:spPr>
      </p:pic>
    </p:spTree>
    <p:extLst>
      <p:ext uri="{BB962C8B-B14F-4D97-AF65-F5344CB8AC3E}">
        <p14:creationId xmlns:p14="http://schemas.microsoft.com/office/powerpoint/2010/main" val="66343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2EFFEA-F6D5-AD6F-E0CF-5F794DA18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975496F-176F-051D-0F1D-F0BB8F861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2915" y="182764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</a:t>
            </a:r>
            <a:r>
              <a:rPr lang="ja-JP" altLang="en-US" sz="2400" dirty="0">
                <a:ea typeface="游ゴシック Light"/>
              </a:rPr>
              <a:t>９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　スクープの落下地点に攻撃側（赤）プレーヤーが先に入ってボールを受けたが、守備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側（白）プレイヤーが（故意でなく）</a:t>
            </a:r>
            <a:r>
              <a:rPr lang="en-US" altLang="ja-JP" sz="2000" dirty="0">
                <a:ea typeface="游ゴシック Light"/>
              </a:rPr>
              <a:t>5m</a:t>
            </a:r>
            <a:r>
              <a:rPr lang="ja-JP" altLang="en-US" sz="2000" dirty="0">
                <a:ea typeface="游ゴシック Light"/>
              </a:rPr>
              <a:t>以内の距離に近づいているため、守備側（白）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の反則で</a:t>
            </a:r>
            <a:r>
              <a:rPr lang="en-US" altLang="ja-JP" sz="2000" dirty="0">
                <a:ea typeface="游ゴシック Light"/>
              </a:rPr>
              <a:t>PC</a:t>
            </a:r>
            <a:r>
              <a:rPr lang="ja-JP" altLang="en-US" sz="2000" dirty="0">
                <a:ea typeface="游ゴシック Light"/>
              </a:rPr>
              <a:t>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slide 37.1">
            <a:hlinkClick r:id="" action="ppaction://media"/>
            <a:extLst>
              <a:ext uri="{FF2B5EF4-FFF2-40B4-BE49-F238E27FC236}">
                <a16:creationId xmlns:a16="http://schemas.microsoft.com/office/drawing/2014/main" id="{B9A20859-FB3C-A6C7-1985-9E8E2D5543D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22352" y="1521876"/>
            <a:ext cx="8834102" cy="4969070"/>
          </a:xfrm>
        </p:spPr>
      </p:pic>
    </p:spTree>
    <p:extLst>
      <p:ext uri="{BB962C8B-B14F-4D97-AF65-F5344CB8AC3E}">
        <p14:creationId xmlns:p14="http://schemas.microsoft.com/office/powerpoint/2010/main" val="17524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B6893D3-1A87-3E4F-8DF5-8E901B7B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904" y="261204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400" dirty="0">
                <a:ea typeface="游ゴシック Light"/>
              </a:rPr>
              <a:t>・参考資料映像</a:t>
            </a:r>
            <a:r>
              <a:rPr lang="ja-JP" altLang="en-US" sz="2400" dirty="0">
                <a:ea typeface="游ゴシック Light"/>
              </a:rPr>
              <a:t>１０</a:t>
            </a:r>
            <a:br>
              <a:rPr kumimoji="1" lang="en-US" altLang="ja-JP" sz="2400" dirty="0">
                <a:solidFill>
                  <a:srgbClr val="FF0000"/>
                </a:solidFill>
                <a:ea typeface="游ゴシック Light"/>
              </a:rPr>
            </a:br>
            <a:br>
              <a:rPr lang="en-US" altLang="ja-JP" sz="18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守備プレイヤーが攻撃プレイヤーのスクープを受けることを認めたが、そのプレイヤーが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ボールに触れるまでに規則</a:t>
            </a:r>
            <a:r>
              <a:rPr lang="en-US" altLang="ja-JP" sz="2000" dirty="0">
                <a:ea typeface="游ゴシック Light"/>
              </a:rPr>
              <a:t>9.10</a:t>
            </a:r>
            <a:r>
              <a:rPr lang="ja-JP" altLang="en-US" sz="2000" dirty="0">
                <a:ea typeface="游ゴシック Light"/>
              </a:rPr>
              <a:t>に違反した場合、これは一般的に意図的ではないファウル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と解釈され、</a:t>
            </a:r>
            <a:r>
              <a:rPr lang="en-US" altLang="ja-JP" sz="2000" dirty="0">
                <a:ea typeface="游ゴシック Light"/>
              </a:rPr>
              <a:t>23</a:t>
            </a:r>
            <a:r>
              <a:rPr lang="ja-JP" altLang="en-US" sz="2000" dirty="0">
                <a:ea typeface="游ゴシック Light"/>
              </a:rPr>
              <a:t>ｍ内のサークルの外側は</a:t>
            </a:r>
            <a:r>
              <a:rPr lang="en-US" altLang="ja-JP" sz="2000" dirty="0">
                <a:ea typeface="游ゴシック Light"/>
              </a:rPr>
              <a:t>FH</a:t>
            </a:r>
            <a:r>
              <a:rPr lang="ja-JP" altLang="en-US" sz="2000" dirty="0">
                <a:ea typeface="游ゴシック Light"/>
              </a:rPr>
              <a:t>、サークル内は</a:t>
            </a:r>
            <a:r>
              <a:rPr lang="en-US" altLang="ja-JP" sz="2000" dirty="0">
                <a:ea typeface="游ゴシック Light"/>
              </a:rPr>
              <a:t>PC</a:t>
            </a:r>
            <a:r>
              <a:rPr lang="ja-JP" altLang="en-US" sz="2000" dirty="0">
                <a:ea typeface="游ゴシック Light"/>
              </a:rPr>
              <a:t>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9" name="Aerials into circle 1.mp4" descr="A black background with a black square&#10;&#10;Description automatically generated with medium confidence">
            <a:hlinkClick r:id="" action="ppaction://media"/>
            <a:extLst>
              <a:ext uri="{FF2B5EF4-FFF2-40B4-BE49-F238E27FC236}">
                <a16:creationId xmlns:a16="http://schemas.microsoft.com/office/drawing/2014/main" id="{92950EEF-C29A-C419-5825-DA7E662A20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3039" y="1690688"/>
            <a:ext cx="8721969" cy="4906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98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7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36364" mute="1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807DA57-3892-6441-8249-CDEE0EDB5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7944" y="235472"/>
            <a:ext cx="10515600" cy="1325563"/>
          </a:xfrm>
        </p:spPr>
        <p:txBody>
          <a:bodyPr>
            <a:normAutofit/>
          </a:bodyPr>
          <a:lstStyle/>
          <a:p>
            <a:r>
              <a:rPr lang="ja-JP" altLang="en-US" sz="2400" dirty="0">
                <a:ea typeface="游ゴシック Light"/>
              </a:rPr>
              <a:t>・参考事例映像１１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スクープの落下地点に攻撃プレイヤーがいるが、</a:t>
            </a:r>
            <a:r>
              <a:rPr lang="en-US" altLang="ja-JP" sz="2000" dirty="0">
                <a:ea typeface="游ゴシック Light"/>
              </a:rPr>
              <a:t>GK</a:t>
            </a:r>
            <a:r>
              <a:rPr lang="ja-JP" altLang="en-US" sz="2000" dirty="0">
                <a:ea typeface="游ゴシック Light"/>
              </a:rPr>
              <a:t>が</a:t>
            </a:r>
            <a:r>
              <a:rPr lang="ja-JP" altLang="en-US" sz="2000" u="wavyDbl" dirty="0">
                <a:uFill>
                  <a:solidFill>
                    <a:srgbClr val="FF0000"/>
                  </a:solidFill>
                </a:uFill>
                <a:ea typeface="游ゴシック Light"/>
              </a:rPr>
              <a:t>意図的に</a:t>
            </a:r>
            <a:r>
              <a:rPr lang="ja-JP" altLang="en-US" sz="2000" dirty="0">
                <a:ea typeface="游ゴシック Light"/>
              </a:rPr>
              <a:t>遅れて入って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いるため守備側の反則（</a:t>
            </a:r>
            <a:r>
              <a:rPr lang="en-US" altLang="ja-JP" sz="2000" dirty="0">
                <a:ea typeface="游ゴシック Light"/>
              </a:rPr>
              <a:t>PS)</a:t>
            </a:r>
            <a:r>
              <a:rPr lang="ja-JP" altLang="en-US" sz="2000" dirty="0">
                <a:ea typeface="游ゴシック Light"/>
              </a:rPr>
              <a:t>となる。</a:t>
            </a:r>
          </a:p>
        </p:txBody>
      </p:sp>
      <p:pic>
        <p:nvPicPr>
          <p:cNvPr id="5" name="Aerial GK intercept fail PS">
            <a:hlinkClick r:id="" action="ppaction://media"/>
            <a:extLst>
              <a:ext uri="{FF2B5EF4-FFF2-40B4-BE49-F238E27FC236}">
                <a16:creationId xmlns:a16="http://schemas.microsoft.com/office/drawing/2014/main" id="{1E2737B4-2893-2B65-928A-D8AC60F5802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14855" y="1585705"/>
            <a:ext cx="8726425" cy="498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60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B6893D3-1A87-3E4F-8DF5-8E901B7B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875" y="27284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ja-JP" altLang="en-US" sz="2400" dirty="0">
                <a:ea typeface="游ゴシック Light"/>
              </a:rPr>
              <a:t>・参考事例映像１２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</a:t>
            </a:r>
            <a:r>
              <a:rPr lang="ja-JP" altLang="en-US" sz="2200" dirty="0">
                <a:ea typeface="游ゴシック Light"/>
              </a:rPr>
              <a:t>スクープの落下地点に攻撃側プレイヤー（水色・白）がいるが、守備側の</a:t>
            </a:r>
            <a:br>
              <a:rPr lang="en-US" altLang="ja-JP" sz="2200" dirty="0">
                <a:ea typeface="游ゴシック Light"/>
              </a:rPr>
            </a:br>
            <a:r>
              <a:rPr lang="ja-JP" altLang="en-US" sz="2200" dirty="0">
                <a:ea typeface="游ゴシック Light"/>
              </a:rPr>
              <a:t>　</a:t>
            </a:r>
            <a:r>
              <a:rPr lang="en-US" altLang="ja-JP" sz="2200" dirty="0">
                <a:ea typeface="游ゴシック Light"/>
              </a:rPr>
              <a:t>GK</a:t>
            </a:r>
            <a:r>
              <a:rPr lang="ja-JP" altLang="en-US" sz="2200" dirty="0">
                <a:ea typeface="游ゴシック Light"/>
              </a:rPr>
              <a:t>がインターセプトに成功したプレイ。（反則は何も起こっていないプレ</a:t>
            </a:r>
            <a:br>
              <a:rPr lang="en-US" altLang="ja-JP" sz="2200" dirty="0">
                <a:ea typeface="游ゴシック Light"/>
              </a:rPr>
            </a:br>
            <a:r>
              <a:rPr lang="ja-JP" altLang="en-US" sz="2200" dirty="0">
                <a:ea typeface="游ゴシック Light"/>
              </a:rPr>
              <a:t>　イ。）</a:t>
            </a:r>
            <a:endParaRPr kumimoji="1" lang="ja-JP" altLang="en-US" sz="2200" dirty="0">
              <a:ea typeface="游ゴシック Light"/>
            </a:endParaRPr>
          </a:p>
        </p:txBody>
      </p:sp>
      <p:pic>
        <p:nvPicPr>
          <p:cNvPr id="6" name="Aerial GK Intercept OK">
            <a:hlinkClick r:id="" action="ppaction://media"/>
            <a:extLst>
              <a:ext uri="{FF2B5EF4-FFF2-40B4-BE49-F238E27FC236}">
                <a16:creationId xmlns:a16="http://schemas.microsoft.com/office/drawing/2014/main" id="{FC8AD3F5-90AA-249D-D891-2CC120DA660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7446" y="1766765"/>
            <a:ext cx="8595360" cy="4834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2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CDB81-1287-D475-5445-6933A81A2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F971F2E-9F93-79B8-886A-7E964A6A5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758" y="245605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・参考事例映像１３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守備側のプレイヤー（黒）がインターセプトに成功したプレイ。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（反則は何も起こっていないプレイ。）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5" name="Slide 44">
            <a:hlinkClick r:id="" action="ppaction://media"/>
            <a:extLst>
              <a:ext uri="{FF2B5EF4-FFF2-40B4-BE49-F238E27FC236}">
                <a16:creationId xmlns:a16="http://schemas.microsoft.com/office/drawing/2014/main" id="{526133A0-4616-B3A5-09A1-592B7B33519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1367" y="1606853"/>
            <a:ext cx="8689266" cy="4887601"/>
          </a:xfrm>
        </p:spPr>
      </p:pic>
    </p:spTree>
    <p:extLst>
      <p:ext uri="{BB962C8B-B14F-4D97-AF65-F5344CB8AC3E}">
        <p14:creationId xmlns:p14="http://schemas.microsoft.com/office/powerpoint/2010/main" val="131201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57E2A-E435-9903-FEB7-DAA60B427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FD497CD-D4BE-F019-F457-6A9B4D2C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492" y="403640"/>
            <a:ext cx="10515600" cy="1325563"/>
          </a:xfrm>
        </p:spPr>
        <p:txBody>
          <a:bodyPr>
            <a:normAutofit/>
          </a:bodyPr>
          <a:lstStyle/>
          <a:p>
            <a:r>
              <a:rPr lang="ja-JP" altLang="en-US" sz="2400" dirty="0">
                <a:ea typeface="游ゴシック Light"/>
              </a:rPr>
              <a:t>・参考事例映像１４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攻撃側プレイヤー（黄）が</a:t>
            </a:r>
            <a:r>
              <a:rPr lang="ja-JP" altLang="en-US" sz="2200" dirty="0">
                <a:ea typeface="游ゴシック Light"/>
              </a:rPr>
              <a:t>インターセプトに成功したプレイ</a:t>
            </a:r>
            <a:endParaRPr kumimoji="1" lang="ja-JP" altLang="en-US" sz="2200" dirty="0">
              <a:ea typeface="游ゴシック Light"/>
            </a:endParaRPr>
          </a:p>
        </p:txBody>
      </p:sp>
      <p:pic>
        <p:nvPicPr>
          <p:cNvPr id="5" name="Slide 36">
            <a:hlinkClick r:id="" action="ppaction://media"/>
            <a:extLst>
              <a:ext uri="{FF2B5EF4-FFF2-40B4-BE49-F238E27FC236}">
                <a16:creationId xmlns:a16="http://schemas.microsoft.com/office/drawing/2014/main" id="{A772FFFD-6D69-DA2B-080E-09324C4B0B7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5404" y="1598410"/>
            <a:ext cx="8632996" cy="4855950"/>
          </a:xfrm>
        </p:spPr>
      </p:pic>
    </p:spTree>
    <p:extLst>
      <p:ext uri="{BB962C8B-B14F-4D97-AF65-F5344CB8AC3E}">
        <p14:creationId xmlns:p14="http://schemas.microsoft.com/office/powerpoint/2010/main" val="100974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3352</TotalTime>
  <Words>439</Words>
  <Application>Microsoft Macintosh PowerPoint</Application>
  <PresentationFormat>ワイド画面</PresentationFormat>
  <Paragraphs>12</Paragraphs>
  <Slides>12</Slides>
  <Notes>0</Notes>
  <HiddenSlides>0</HiddenSlides>
  <MMClips>11</MMClips>
  <ScaleCrop>false</ScaleCrop>
  <HeadingPairs>
    <vt:vector size="6" baseType="variant">
      <vt:variant>
        <vt:lpstr>使用されているフォント</vt:lpstr>
      </vt:variant>
      <vt:variant>
        <vt:i4>4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12</vt:i4>
      </vt:variant>
    </vt:vector>
  </HeadingPairs>
  <TitlesOfParts>
    <vt:vector size="17" baseType="lpstr">
      <vt:lpstr>游ゴシック Light</vt:lpstr>
      <vt:lpstr>Arial</vt:lpstr>
      <vt:lpstr>Calibri</vt:lpstr>
      <vt:lpstr>Calibri Light</vt:lpstr>
      <vt:lpstr>Office テーマ</vt:lpstr>
      <vt:lpstr>空中に上げられたボール </vt:lpstr>
      <vt:lpstr>・参考事例映像４ （2024HJLビデオレビューより）  　何も反則が起こっていないプレイ　　　 </vt:lpstr>
      <vt:lpstr>・参考事例映像５  　何も反則が起こっていないプレイ</vt:lpstr>
      <vt:lpstr>・参考事例映像６  　スクープの落下地点にいる守備側プレイヤー（黒）の5m以内の距離に攻撃側 　プレイヤー（白）が近づいているため、攻撃側（白）の反則となる。</vt:lpstr>
      <vt:lpstr>・参考事例映像７  　スクープの落下地点に攻撃側プレイヤー（黒）がいるが、守備側プレイヤー 　（白）が遅れて入ってきたため守備側（白）の反則となる。</vt:lpstr>
      <vt:lpstr>・参考事例映像８  　スクープの落下地点に攻撃側プレイヤー（赤）がいるが、守備側プレイヤー 　（白）が遅れて入ってきたため守備側（白）の反則となる。</vt:lpstr>
      <vt:lpstr>・参考事例映像９  　　スクープの落下地点に攻撃側（赤）プレーヤーが先に入ってボールを受けたが、守備 　側（白）プレイヤーが（故意でなく）5m以内の距離に近づいているため、守備側（白） 　の反則でPCとなる。</vt:lpstr>
      <vt:lpstr>・参考資料映像１０  守備プレイヤーが攻撃プレイヤーのスクープを受けることを認めたが、そのプレイヤーが ボールに触れるまでに規則9.10に違反した場合、これは一般的に意図的ではないファウル と解釈され、23ｍ内のサークルの外側はFH、サークル内はPCとなる。</vt:lpstr>
      <vt:lpstr>・参考事例映像１１  　スクープの落下地点に攻撃プレイヤーがいるが、GKが意図的に遅れて入って 　いるため守備側の反則（PS)となる。</vt:lpstr>
      <vt:lpstr>・参考事例映像１２  　スクープの落下地点に攻撃側プレイヤー（水色・白）がいるが、守備側の 　GKがインターセプトに成功したプレイ。（反則は何も起こっていないプレ 　イ。）</vt:lpstr>
      <vt:lpstr>・参考事例映像１３  　守備側のプレイヤー（黒）がインターセプトに成功したプレイ。 （反則は何も起こっていないプレイ。）</vt:lpstr>
      <vt:lpstr>・参考事例映像１４  　攻撃側プレイヤー（黄）がインターセプトに成功したプレイ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判定に関するケーススタディ</dc:title>
  <dc:creator>藤村 利道</dc:creator>
  <cp:lastModifiedBy>vxu</cp:lastModifiedBy>
  <cp:revision>124</cp:revision>
  <dcterms:created xsi:type="dcterms:W3CDTF">2021-01-16T00:56:26Z</dcterms:created>
  <dcterms:modified xsi:type="dcterms:W3CDTF">2025-02-28T03:41:38Z</dcterms:modified>
</cp:coreProperties>
</file>