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76" r:id="rId2"/>
    <p:sldId id="359" r:id="rId3"/>
    <p:sldId id="360" r:id="rId4"/>
    <p:sldId id="361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4AC747-40AC-4CC0-A872-B6E142C19582}" v="8" dt="2025-02-08T06:40:35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7"/>
    <p:restoredTop sz="94795"/>
  </p:normalViewPr>
  <p:slideViewPr>
    <p:cSldViewPr snapToGrid="0" snapToObjects="1">
      <p:cViewPr varScale="1">
        <p:scale>
          <a:sx n="120" d="100"/>
          <a:sy n="120" d="100"/>
        </p:scale>
        <p:origin x="6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727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592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617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889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884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81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066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5524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2350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43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369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42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213466-E6A7-3B51-487A-8D18242BD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DAA3CD-AADE-E06B-FBA7-435A12096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61" y="2999677"/>
            <a:ext cx="10515600" cy="1759647"/>
          </a:xfrm>
        </p:spPr>
        <p:txBody>
          <a:bodyPr>
            <a:normAutofit/>
          </a:bodyPr>
          <a:lstStyle/>
          <a:p>
            <a:pPr algn="ctr"/>
            <a:r>
              <a:rPr lang="ja-JP" altLang="en-US" sz="3600" dirty="0"/>
              <a:t>相手のフリーヒット（リスタート）を</a:t>
            </a:r>
            <a:br>
              <a:rPr lang="en-US" altLang="ja-JP" sz="3600" dirty="0"/>
            </a:br>
            <a:r>
              <a:rPr lang="ja-JP" altLang="en-US" sz="3600" dirty="0"/>
              <a:t>意図的に遅らせるプレイ</a:t>
            </a:r>
            <a:br>
              <a:rPr lang="en-US" altLang="ja-JP" sz="3600" dirty="0"/>
            </a:br>
            <a:endParaRPr kumimoji="1" lang="ja-JP" altLang="en-US" sz="36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2B87525-04ED-6105-A044-CAC5038FA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760" y="132142"/>
            <a:ext cx="1337033" cy="85620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D034948-18B9-BB86-F5EE-66EF0A140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302" y="128965"/>
            <a:ext cx="1337033" cy="90132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ADB6755-90B4-FD48-3A46-D32B9B0E6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7140" y="128966"/>
            <a:ext cx="1008254" cy="86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55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A6B64-E95D-B6D6-9724-4AA8DCC91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F87AA7-7D3D-EDBD-CA85-13535CC3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875" y="484987"/>
            <a:ext cx="10515600" cy="1325563"/>
          </a:xfrm>
        </p:spPr>
        <p:txBody>
          <a:bodyPr>
            <a:normAutofit fontScale="90000"/>
          </a:bodyPr>
          <a:lstStyle/>
          <a:p>
            <a:r>
              <a:rPr kumimoji="1" lang="ja-JP" altLang="en-US" sz="2400" dirty="0">
                <a:ea typeface="游ゴシック Light"/>
              </a:rPr>
              <a:t>・参考事例映像２４</a:t>
            </a:r>
            <a:br>
              <a:rPr kumimoji="1" lang="en-US" altLang="ja-JP" sz="2400" dirty="0">
                <a:ea typeface="游ゴシック Light"/>
              </a:rPr>
            </a:br>
            <a:br>
              <a:rPr lang="en-US" altLang="ja-JP" sz="2400" dirty="0">
                <a:ea typeface="游ゴシック Light"/>
              </a:rPr>
            </a:br>
            <a:r>
              <a:rPr lang="ja-JP" altLang="en-US" sz="2400" dirty="0">
                <a:ea typeface="游ゴシック Light"/>
              </a:rPr>
              <a:t>　</a:t>
            </a:r>
            <a:r>
              <a:rPr lang="ja-JP" altLang="en-US" sz="2000" dirty="0">
                <a:ea typeface="游ゴシック Light"/>
              </a:rPr>
              <a:t>アンパイアの判定後、守備側プレイヤー（水色）は手を上げてプレイに関与して</a:t>
            </a: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いないようにアピールしているが攻撃側プレイヤー（赤）のプレイを巧妙に邪魔</a:t>
            </a: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している。（</a:t>
            </a:r>
            <a:r>
              <a:rPr lang="en-US" altLang="ja-JP" sz="2000" dirty="0">
                <a:ea typeface="游ゴシック Light"/>
              </a:rPr>
              <a:t>PC</a:t>
            </a:r>
            <a:r>
              <a:rPr lang="ja-JP" altLang="en-US" sz="2000" dirty="0">
                <a:ea typeface="游ゴシック Light"/>
              </a:rPr>
              <a:t>とすべき事象）</a:t>
            </a:r>
            <a:br>
              <a:rPr lang="en-US" altLang="ja-JP" sz="2000" dirty="0">
                <a:ea typeface="游ゴシック Light"/>
              </a:rPr>
            </a:b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</a:t>
            </a:r>
            <a:endParaRPr kumimoji="1" lang="ja-JP" altLang="en-US" sz="2000" dirty="0">
              <a:ea typeface="游ゴシック Light"/>
            </a:endParaRPr>
          </a:p>
        </p:txBody>
      </p:sp>
      <p:pic>
        <p:nvPicPr>
          <p:cNvPr id="6" name="slide 15">
            <a:hlinkClick r:id="" action="ppaction://media"/>
            <a:extLst>
              <a:ext uri="{FF2B5EF4-FFF2-40B4-BE49-F238E27FC236}">
                <a16:creationId xmlns:a16="http://schemas.microsoft.com/office/drawing/2014/main" id="{6084C974-8BEE-717D-C668-D0D7A4AB02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6081" y="1613027"/>
            <a:ext cx="8800016" cy="4949897"/>
          </a:xfrm>
        </p:spPr>
      </p:pic>
    </p:spTree>
    <p:extLst>
      <p:ext uri="{BB962C8B-B14F-4D97-AF65-F5344CB8AC3E}">
        <p14:creationId xmlns:p14="http://schemas.microsoft.com/office/powerpoint/2010/main" val="287250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1E35B-925E-CE7D-766F-5BCDE55D9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5A0367-89EE-9284-71AB-93450C64F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415" y="739820"/>
            <a:ext cx="10515600" cy="1325563"/>
          </a:xfrm>
        </p:spPr>
        <p:txBody>
          <a:bodyPr>
            <a:normAutofit fontScale="90000"/>
          </a:bodyPr>
          <a:lstStyle/>
          <a:p>
            <a:r>
              <a:rPr kumimoji="1" lang="ja-JP" altLang="en-US" sz="2400" dirty="0">
                <a:ea typeface="游ゴシック Light"/>
              </a:rPr>
              <a:t>・参考事例映像２５</a:t>
            </a:r>
            <a:br>
              <a:rPr kumimoji="1" lang="en-US" altLang="ja-JP" sz="2400" dirty="0">
                <a:ea typeface="游ゴシック Light"/>
              </a:rPr>
            </a:br>
            <a:br>
              <a:rPr kumimoji="1" lang="en-US" altLang="ja-JP" sz="2400" dirty="0">
                <a:ea typeface="游ゴシック Light"/>
              </a:rPr>
            </a:br>
            <a:r>
              <a:rPr kumimoji="1" lang="ja-JP" altLang="en-US" sz="2400" dirty="0">
                <a:ea typeface="游ゴシック Light"/>
              </a:rPr>
              <a:t>　</a:t>
            </a:r>
            <a:r>
              <a:rPr kumimoji="1" lang="ja-JP" altLang="en-US" sz="2000" dirty="0">
                <a:ea typeface="游ゴシック Light"/>
              </a:rPr>
              <a:t>音声が聞き取りにくいが、アンパイアの判定後、意図的に守備側プレイヤー（赤）は</a:t>
            </a:r>
            <a:br>
              <a:rPr kumimoji="1" lang="en-US" altLang="ja-JP" sz="2000" dirty="0">
                <a:ea typeface="游ゴシック Light"/>
              </a:rPr>
            </a:br>
            <a:r>
              <a:rPr kumimoji="1" lang="ja-JP" altLang="en-US" sz="2000" dirty="0">
                <a:ea typeface="游ゴシック Light"/>
              </a:rPr>
              <a:t>　プレイを続け、攻撃側のフリーヒットを遅らせている。（</a:t>
            </a:r>
            <a:r>
              <a:rPr lang="ja-JP" altLang="en-US" sz="2000" dirty="0">
                <a:ea typeface="游ゴシック Light"/>
              </a:rPr>
              <a:t>個人的罰則による退場と</a:t>
            </a: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する事象）</a:t>
            </a:r>
            <a:br>
              <a:rPr lang="en-US" altLang="ja-JP" sz="2000" dirty="0">
                <a:ea typeface="游ゴシック Light"/>
              </a:rPr>
            </a:br>
            <a:br>
              <a:rPr lang="en-US" altLang="ja-JP" sz="2000" dirty="0">
                <a:ea typeface="游ゴシック Light"/>
              </a:rPr>
            </a:br>
            <a:br>
              <a:rPr lang="en-US" altLang="ja-JP" sz="2000" dirty="0">
                <a:ea typeface="游ゴシック Light"/>
              </a:rPr>
            </a:b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</a:t>
            </a:r>
            <a:endParaRPr kumimoji="1" lang="ja-JP" altLang="en-US" sz="2000" dirty="0">
              <a:ea typeface="游ゴシック Light"/>
            </a:endParaRPr>
          </a:p>
        </p:txBody>
      </p:sp>
      <p:pic>
        <p:nvPicPr>
          <p:cNvPr id="5" name="Slide 18">
            <a:hlinkClick r:id="" action="ppaction://media"/>
            <a:extLst>
              <a:ext uri="{FF2B5EF4-FFF2-40B4-BE49-F238E27FC236}">
                <a16:creationId xmlns:a16="http://schemas.microsoft.com/office/drawing/2014/main" id="{56E69B93-3CB4-F910-AE79-9722C45FC4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4217" y="1658065"/>
            <a:ext cx="8701090" cy="4894252"/>
          </a:xfrm>
        </p:spPr>
      </p:pic>
    </p:spTree>
    <p:extLst>
      <p:ext uri="{BB962C8B-B14F-4D97-AF65-F5344CB8AC3E}">
        <p14:creationId xmlns:p14="http://schemas.microsoft.com/office/powerpoint/2010/main" val="383915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7C0E1-A471-B452-D31A-8245E1963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969098-BBEF-8E9C-13D6-7477953FD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636" y="616685"/>
            <a:ext cx="10515600" cy="1325563"/>
          </a:xfrm>
        </p:spPr>
        <p:txBody>
          <a:bodyPr>
            <a:normAutofit fontScale="90000"/>
          </a:bodyPr>
          <a:lstStyle/>
          <a:p>
            <a:r>
              <a:rPr kumimoji="1" lang="ja-JP" altLang="en-US" sz="2400" dirty="0">
                <a:ea typeface="游ゴシック Light"/>
              </a:rPr>
              <a:t>・参考事例映像２６</a:t>
            </a:r>
            <a:br>
              <a:rPr lang="en-US" altLang="ja-JP" sz="2400" dirty="0">
                <a:ea typeface="游ゴシック Light"/>
              </a:rPr>
            </a:br>
            <a:br>
              <a:rPr lang="en-US" altLang="ja-JP" sz="2400" dirty="0">
                <a:ea typeface="游ゴシック Light"/>
              </a:rPr>
            </a:br>
            <a:r>
              <a:rPr lang="ja-JP" altLang="en-US" sz="2400" dirty="0">
                <a:ea typeface="游ゴシック Light"/>
              </a:rPr>
              <a:t>　</a:t>
            </a:r>
            <a:r>
              <a:rPr lang="ja-JP" altLang="en-US" sz="2000" dirty="0">
                <a:ea typeface="游ゴシック Light"/>
              </a:rPr>
              <a:t>アンパイアの判定後、守備側プレイヤー（青）が意図的に攻撃側プレイヤー（黄）の</a:t>
            </a: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フリーヒットの邪魔をしている。</a:t>
            </a:r>
            <a:r>
              <a:rPr kumimoji="1" lang="ja-JP" altLang="en-US" sz="2000" dirty="0">
                <a:ea typeface="游ゴシック Light"/>
              </a:rPr>
              <a:t>（</a:t>
            </a:r>
            <a:r>
              <a:rPr lang="ja-JP" altLang="en-US" sz="2000" dirty="0">
                <a:ea typeface="游ゴシック Light"/>
              </a:rPr>
              <a:t>個人的罰則による退場とする事象）</a:t>
            </a:r>
            <a:br>
              <a:rPr lang="en-US" altLang="ja-JP" sz="2000" dirty="0">
                <a:ea typeface="游ゴシック Light"/>
              </a:rPr>
            </a:br>
            <a:br>
              <a:rPr lang="en-US" altLang="ja-JP" sz="1800" dirty="0">
                <a:ea typeface="游ゴシック Light"/>
              </a:rPr>
            </a:b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</a:t>
            </a:r>
            <a:endParaRPr kumimoji="1" lang="ja-JP" altLang="en-US" sz="2000" dirty="0">
              <a:ea typeface="游ゴシック Light"/>
            </a:endParaRPr>
          </a:p>
        </p:txBody>
      </p:sp>
      <p:pic>
        <p:nvPicPr>
          <p:cNvPr id="6" name="Slide 20">
            <a:hlinkClick r:id="" action="ppaction://media"/>
            <a:extLst>
              <a:ext uri="{FF2B5EF4-FFF2-40B4-BE49-F238E27FC236}">
                <a16:creationId xmlns:a16="http://schemas.microsoft.com/office/drawing/2014/main" id="{6862C3A7-153D-5506-FA7F-335C0AFE40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2014" y="1646245"/>
            <a:ext cx="8801129" cy="4950523"/>
          </a:xfrm>
        </p:spPr>
      </p:pic>
    </p:spTree>
    <p:extLst>
      <p:ext uri="{BB962C8B-B14F-4D97-AF65-F5344CB8AC3E}">
        <p14:creationId xmlns:p14="http://schemas.microsoft.com/office/powerpoint/2010/main" val="312347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3352</TotalTime>
  <Words>178</Words>
  <Application>Microsoft Macintosh PowerPoint</Application>
  <PresentationFormat>ワイド画面</PresentationFormat>
  <Paragraphs>4</Paragraphs>
  <Slides>4</Slides>
  <Notes>0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9" baseType="lpstr">
      <vt:lpstr>游ゴシック Light</vt:lpstr>
      <vt:lpstr>Arial</vt:lpstr>
      <vt:lpstr>Calibri</vt:lpstr>
      <vt:lpstr>Calibri Light</vt:lpstr>
      <vt:lpstr>Office テーマ</vt:lpstr>
      <vt:lpstr>相手のフリーヒット（リスタート）を 意図的に遅らせるプレイ </vt:lpstr>
      <vt:lpstr>・参考事例映像２４  　アンパイアの判定後、守備側プレイヤー（水色）は手を上げてプレイに関与して 　いないようにアピールしているが攻撃側プレイヤー（赤）のプレイを巧妙に邪魔 　している。（PCとすべき事象）  　</vt:lpstr>
      <vt:lpstr>・参考事例映像２５  　音声が聞き取りにくいが、アンパイアの判定後、意図的に守備側プレイヤー（赤）は 　プレイを続け、攻撃側のフリーヒットを遅らせている。（個人的罰則による退場と 　する事象）    　</vt:lpstr>
      <vt:lpstr>・参考事例映像２６  　アンパイアの判定後、守備側プレイヤー（青）が意図的に攻撃側プレイヤー（黄）の 　フリーヒットの邪魔をしている。（個人的罰則による退場とする事象）   　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判定に関するケーススタディ</dc:title>
  <dc:creator>藤村 利道</dc:creator>
  <cp:lastModifiedBy>vxu</cp:lastModifiedBy>
  <cp:revision>124</cp:revision>
  <dcterms:created xsi:type="dcterms:W3CDTF">2021-01-16T00:56:26Z</dcterms:created>
  <dcterms:modified xsi:type="dcterms:W3CDTF">2025-02-28T03:45:57Z</dcterms:modified>
</cp:coreProperties>
</file>